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notesMasterIdLst>
    <p:notesMasterId r:id="rId20"/>
  </p:notesMasterIdLst>
  <p:sldIdLst>
    <p:sldId id="256" r:id="rId2"/>
    <p:sldId id="500" r:id="rId3"/>
    <p:sldId id="486" r:id="rId4"/>
    <p:sldId id="455" r:id="rId5"/>
    <p:sldId id="502" r:id="rId6"/>
    <p:sldId id="508" r:id="rId7"/>
    <p:sldId id="266" r:id="rId8"/>
    <p:sldId id="4699" r:id="rId9"/>
    <p:sldId id="4703" r:id="rId10"/>
    <p:sldId id="4704" r:id="rId11"/>
    <p:sldId id="4705" r:id="rId12"/>
    <p:sldId id="4706" r:id="rId13"/>
    <p:sldId id="2145706573" r:id="rId14"/>
    <p:sldId id="2145706574" r:id="rId15"/>
    <p:sldId id="4709" r:id="rId16"/>
    <p:sldId id="2076136705" r:id="rId17"/>
    <p:sldId id="2145706564" r:id="rId18"/>
    <p:sldId id="4698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766"/>
    <a:srgbClr val="E0F3F8"/>
    <a:srgbClr val="D9F1F7"/>
    <a:srgbClr val="F5FDC7"/>
    <a:srgbClr val="FFFBD9"/>
    <a:srgbClr val="FFFDEB"/>
    <a:srgbClr val="15989B"/>
    <a:srgbClr val="01AFAF"/>
    <a:srgbClr val="F5FBFD"/>
    <a:srgbClr val="26C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1" autoAdjust="0"/>
    <p:restoredTop sz="95649"/>
  </p:normalViewPr>
  <p:slideViewPr>
    <p:cSldViewPr snapToGrid="0">
      <p:cViewPr varScale="1">
        <p:scale>
          <a:sx n="59" d="100"/>
          <a:sy n="59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E3418-A812-4211-9886-2B63B6E881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136D39-585A-4A17-AE8C-498F4612DB46}">
      <dgm:prSet/>
      <dgm:spPr/>
      <dgm:t>
        <a:bodyPr/>
        <a:lstStyle/>
        <a:p>
          <a:r>
            <a:rPr lang="es-AR" dirty="0"/>
            <a:t>Lo incierto es peor que lo malo.</a:t>
          </a:r>
          <a:endParaRPr lang="en-US" dirty="0"/>
        </a:p>
      </dgm:t>
    </dgm:pt>
    <dgm:pt modelId="{EEAC041E-3E3A-4A90-BC5A-98AB53029F78}" type="parTrans" cxnId="{6E5B1CE3-8BFB-4DB0-B5CD-C627AB4EB37A}">
      <dgm:prSet/>
      <dgm:spPr/>
      <dgm:t>
        <a:bodyPr/>
        <a:lstStyle/>
        <a:p>
          <a:endParaRPr lang="en-US"/>
        </a:p>
      </dgm:t>
    </dgm:pt>
    <dgm:pt modelId="{8947D3DF-F70A-4CFE-A85F-22833C48C5F1}" type="sibTrans" cxnId="{6E5B1CE3-8BFB-4DB0-B5CD-C627AB4EB37A}">
      <dgm:prSet/>
      <dgm:spPr/>
      <dgm:t>
        <a:bodyPr/>
        <a:lstStyle/>
        <a:p>
          <a:endParaRPr lang="en-US"/>
        </a:p>
      </dgm:t>
    </dgm:pt>
    <dgm:pt modelId="{B69E379F-C552-4D6F-BF49-FBAF94C97632}">
      <dgm:prSet/>
      <dgm:spPr/>
      <dgm:t>
        <a:bodyPr/>
        <a:lstStyle/>
        <a:p>
          <a:r>
            <a:rPr lang="es-AR" dirty="0"/>
            <a:t>2.  Todo correlaciona a la media.</a:t>
          </a:r>
          <a:endParaRPr lang="en-US" dirty="0"/>
        </a:p>
      </dgm:t>
    </dgm:pt>
    <dgm:pt modelId="{91DB75C0-EF56-415E-9F40-7B983928A5AA}" type="parTrans" cxnId="{5C888157-3998-4930-8F28-8FD3EF633889}">
      <dgm:prSet/>
      <dgm:spPr/>
      <dgm:t>
        <a:bodyPr/>
        <a:lstStyle/>
        <a:p>
          <a:endParaRPr lang="en-US"/>
        </a:p>
      </dgm:t>
    </dgm:pt>
    <dgm:pt modelId="{9F012D5C-3669-467E-AD99-5EE3DF2282C7}" type="sibTrans" cxnId="{5C888157-3998-4930-8F28-8FD3EF633889}">
      <dgm:prSet/>
      <dgm:spPr/>
      <dgm:t>
        <a:bodyPr/>
        <a:lstStyle/>
        <a:p>
          <a:endParaRPr lang="en-US"/>
        </a:p>
      </dgm:t>
    </dgm:pt>
    <dgm:pt modelId="{6B64F90E-E9CE-4CFC-A80A-BB80D0136546}">
      <dgm:prSet/>
      <dgm:spPr/>
      <dgm:t>
        <a:bodyPr/>
        <a:lstStyle/>
        <a:p>
          <a:r>
            <a:rPr lang="es-AR" dirty="0"/>
            <a:t>3.  Flujo mata fundamento.</a:t>
          </a:r>
          <a:endParaRPr lang="en-US" dirty="0"/>
        </a:p>
      </dgm:t>
    </dgm:pt>
    <dgm:pt modelId="{BF4C62BC-3EBC-4D40-A440-09FF4483F0AB}" type="parTrans" cxnId="{9753B0CD-724F-4BCF-97E5-6A7B20C26F49}">
      <dgm:prSet/>
      <dgm:spPr/>
      <dgm:t>
        <a:bodyPr/>
        <a:lstStyle/>
        <a:p>
          <a:endParaRPr lang="en-US"/>
        </a:p>
      </dgm:t>
    </dgm:pt>
    <dgm:pt modelId="{780349F2-7067-4196-A2BE-32D2EBF258C5}" type="sibTrans" cxnId="{9753B0CD-724F-4BCF-97E5-6A7B20C26F49}">
      <dgm:prSet/>
      <dgm:spPr/>
      <dgm:t>
        <a:bodyPr/>
        <a:lstStyle/>
        <a:p>
          <a:endParaRPr lang="en-US"/>
        </a:p>
      </dgm:t>
    </dgm:pt>
    <dgm:pt modelId="{7CFACE5C-DC93-43DD-AAC5-2A830C330AAC}">
      <dgm:prSet/>
      <dgm:spPr/>
      <dgm:t>
        <a:bodyPr/>
        <a:lstStyle/>
        <a:p>
          <a:r>
            <a:rPr lang="es-AR" dirty="0"/>
            <a:t>4.  El mercado castiga los consensos.</a:t>
          </a:r>
          <a:endParaRPr lang="en-US" dirty="0"/>
        </a:p>
      </dgm:t>
    </dgm:pt>
    <dgm:pt modelId="{5AEA9201-5FDE-45A5-A46B-6647CB8CCF5A}" type="parTrans" cxnId="{5BAEA54C-B406-4700-ACC2-4381F20E97CF}">
      <dgm:prSet/>
      <dgm:spPr/>
      <dgm:t>
        <a:bodyPr/>
        <a:lstStyle/>
        <a:p>
          <a:endParaRPr lang="en-US"/>
        </a:p>
      </dgm:t>
    </dgm:pt>
    <dgm:pt modelId="{092BC561-D68E-4A1B-BBA9-9548C141DA34}" type="sibTrans" cxnId="{5BAEA54C-B406-4700-ACC2-4381F20E97CF}">
      <dgm:prSet/>
      <dgm:spPr/>
      <dgm:t>
        <a:bodyPr/>
        <a:lstStyle/>
        <a:p>
          <a:endParaRPr lang="en-US"/>
        </a:p>
      </dgm:t>
    </dgm:pt>
    <dgm:pt modelId="{3856D2DF-67FE-47C6-8B90-991D82E6671E}">
      <dgm:prSet/>
      <dgm:spPr/>
      <dgm:t>
        <a:bodyPr/>
        <a:lstStyle/>
        <a:p>
          <a:r>
            <a:rPr lang="es-AR" dirty="0"/>
            <a:t>5.  Transitorio o Permanente.</a:t>
          </a:r>
          <a:endParaRPr lang="en-US" dirty="0"/>
        </a:p>
      </dgm:t>
    </dgm:pt>
    <dgm:pt modelId="{2CEBC1CA-6E00-4F95-B9E1-7CC41C445F84}" type="parTrans" cxnId="{B810251B-0419-4D45-B4CA-2422DA05172E}">
      <dgm:prSet/>
      <dgm:spPr/>
      <dgm:t>
        <a:bodyPr/>
        <a:lstStyle/>
        <a:p>
          <a:endParaRPr lang="en-US"/>
        </a:p>
      </dgm:t>
    </dgm:pt>
    <dgm:pt modelId="{D8D08F8E-9906-4A9D-AE67-74E2BBFFD36E}" type="sibTrans" cxnId="{B810251B-0419-4D45-B4CA-2422DA05172E}">
      <dgm:prSet/>
      <dgm:spPr/>
      <dgm:t>
        <a:bodyPr/>
        <a:lstStyle/>
        <a:p>
          <a:endParaRPr lang="en-US"/>
        </a:p>
      </dgm:t>
    </dgm:pt>
    <dgm:pt modelId="{874E2695-3A93-4824-9880-FE2A58A77BC2}" type="pres">
      <dgm:prSet presAssocID="{C38E3418-A812-4211-9886-2B63B6E881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14C68A-C17C-47B1-AD08-8A6E5C9490DB}" type="pres">
      <dgm:prSet presAssocID="{3A136D39-585A-4A17-AE8C-498F4612DB46}" presName="hierRoot1" presStyleCnt="0"/>
      <dgm:spPr/>
    </dgm:pt>
    <dgm:pt modelId="{F442DCBD-AC16-43FD-806A-4BA484E1F509}" type="pres">
      <dgm:prSet presAssocID="{3A136D39-585A-4A17-AE8C-498F4612DB46}" presName="composite" presStyleCnt="0"/>
      <dgm:spPr/>
    </dgm:pt>
    <dgm:pt modelId="{AC950F14-A99A-4D79-A5F3-C024F8477111}" type="pres">
      <dgm:prSet presAssocID="{3A136D39-585A-4A17-AE8C-498F4612DB46}" presName="background" presStyleLbl="node0" presStyleIdx="0" presStyleCnt="5"/>
      <dgm:spPr/>
    </dgm:pt>
    <dgm:pt modelId="{3F2B8525-69C0-4EDC-A632-E6A96E69F876}" type="pres">
      <dgm:prSet presAssocID="{3A136D39-585A-4A17-AE8C-498F4612DB46}" presName="text" presStyleLbl="fgAcc0" presStyleIdx="0" presStyleCnt="5">
        <dgm:presLayoutVars>
          <dgm:chPref val="3"/>
        </dgm:presLayoutVars>
      </dgm:prSet>
      <dgm:spPr/>
    </dgm:pt>
    <dgm:pt modelId="{71548BAB-5DAB-4ECD-9ACD-418C6AE1E3D0}" type="pres">
      <dgm:prSet presAssocID="{3A136D39-585A-4A17-AE8C-498F4612DB46}" presName="hierChild2" presStyleCnt="0"/>
      <dgm:spPr/>
    </dgm:pt>
    <dgm:pt modelId="{3172149B-6AF3-4977-9573-5A9EBE7CBBAB}" type="pres">
      <dgm:prSet presAssocID="{B69E379F-C552-4D6F-BF49-FBAF94C97632}" presName="hierRoot1" presStyleCnt="0"/>
      <dgm:spPr/>
    </dgm:pt>
    <dgm:pt modelId="{655DFB21-B7EC-4840-94C9-748D746BE722}" type="pres">
      <dgm:prSet presAssocID="{B69E379F-C552-4D6F-BF49-FBAF94C97632}" presName="composite" presStyleCnt="0"/>
      <dgm:spPr/>
    </dgm:pt>
    <dgm:pt modelId="{582A90AF-215B-4935-8730-493151F32C12}" type="pres">
      <dgm:prSet presAssocID="{B69E379F-C552-4D6F-BF49-FBAF94C97632}" presName="background" presStyleLbl="node0" presStyleIdx="1" presStyleCnt="5"/>
      <dgm:spPr/>
    </dgm:pt>
    <dgm:pt modelId="{8729D3B6-583A-4740-A726-5311ED949748}" type="pres">
      <dgm:prSet presAssocID="{B69E379F-C552-4D6F-BF49-FBAF94C97632}" presName="text" presStyleLbl="fgAcc0" presStyleIdx="1" presStyleCnt="5">
        <dgm:presLayoutVars>
          <dgm:chPref val="3"/>
        </dgm:presLayoutVars>
      </dgm:prSet>
      <dgm:spPr/>
    </dgm:pt>
    <dgm:pt modelId="{8DE2427B-109B-4C60-AEBA-4CA41A71AD40}" type="pres">
      <dgm:prSet presAssocID="{B69E379F-C552-4D6F-BF49-FBAF94C97632}" presName="hierChild2" presStyleCnt="0"/>
      <dgm:spPr/>
    </dgm:pt>
    <dgm:pt modelId="{C01BFE66-F1C2-417E-9F48-3C8D87B18B4A}" type="pres">
      <dgm:prSet presAssocID="{6B64F90E-E9CE-4CFC-A80A-BB80D0136546}" presName="hierRoot1" presStyleCnt="0"/>
      <dgm:spPr/>
    </dgm:pt>
    <dgm:pt modelId="{687FC80D-7088-4CE2-B291-5D7D37B4CE53}" type="pres">
      <dgm:prSet presAssocID="{6B64F90E-E9CE-4CFC-A80A-BB80D0136546}" presName="composite" presStyleCnt="0"/>
      <dgm:spPr/>
    </dgm:pt>
    <dgm:pt modelId="{32573AB1-FAE5-4925-8E61-E56238C27F1E}" type="pres">
      <dgm:prSet presAssocID="{6B64F90E-E9CE-4CFC-A80A-BB80D0136546}" presName="background" presStyleLbl="node0" presStyleIdx="2" presStyleCnt="5"/>
      <dgm:spPr/>
    </dgm:pt>
    <dgm:pt modelId="{19A41DF6-F0B4-42A6-94AF-7CF1294B3446}" type="pres">
      <dgm:prSet presAssocID="{6B64F90E-E9CE-4CFC-A80A-BB80D0136546}" presName="text" presStyleLbl="fgAcc0" presStyleIdx="2" presStyleCnt="5">
        <dgm:presLayoutVars>
          <dgm:chPref val="3"/>
        </dgm:presLayoutVars>
      </dgm:prSet>
      <dgm:spPr/>
    </dgm:pt>
    <dgm:pt modelId="{324C03E4-8EE4-4A39-8164-5ADA292E32A9}" type="pres">
      <dgm:prSet presAssocID="{6B64F90E-E9CE-4CFC-A80A-BB80D0136546}" presName="hierChild2" presStyleCnt="0"/>
      <dgm:spPr/>
    </dgm:pt>
    <dgm:pt modelId="{61119B27-7539-492D-AF5B-854131987B26}" type="pres">
      <dgm:prSet presAssocID="{7CFACE5C-DC93-43DD-AAC5-2A830C330AAC}" presName="hierRoot1" presStyleCnt="0"/>
      <dgm:spPr/>
    </dgm:pt>
    <dgm:pt modelId="{1136975A-AA53-4EB5-8F17-80ED407F5227}" type="pres">
      <dgm:prSet presAssocID="{7CFACE5C-DC93-43DD-AAC5-2A830C330AAC}" presName="composite" presStyleCnt="0"/>
      <dgm:spPr/>
    </dgm:pt>
    <dgm:pt modelId="{D5F4B3A4-CBA1-4ABE-A9A7-8BAA1A01C07A}" type="pres">
      <dgm:prSet presAssocID="{7CFACE5C-DC93-43DD-AAC5-2A830C330AAC}" presName="background" presStyleLbl="node0" presStyleIdx="3" presStyleCnt="5"/>
      <dgm:spPr/>
    </dgm:pt>
    <dgm:pt modelId="{FC7BD076-BD3E-41F2-A542-CCBDB90D0674}" type="pres">
      <dgm:prSet presAssocID="{7CFACE5C-DC93-43DD-AAC5-2A830C330AAC}" presName="text" presStyleLbl="fgAcc0" presStyleIdx="3" presStyleCnt="5">
        <dgm:presLayoutVars>
          <dgm:chPref val="3"/>
        </dgm:presLayoutVars>
      </dgm:prSet>
      <dgm:spPr/>
    </dgm:pt>
    <dgm:pt modelId="{A71A1CAC-75E1-4577-9A4A-E63A8119287C}" type="pres">
      <dgm:prSet presAssocID="{7CFACE5C-DC93-43DD-AAC5-2A830C330AAC}" presName="hierChild2" presStyleCnt="0"/>
      <dgm:spPr/>
    </dgm:pt>
    <dgm:pt modelId="{0F6E0376-FC9C-4A74-BEB8-EFFC96346B29}" type="pres">
      <dgm:prSet presAssocID="{3856D2DF-67FE-47C6-8B90-991D82E6671E}" presName="hierRoot1" presStyleCnt="0"/>
      <dgm:spPr/>
    </dgm:pt>
    <dgm:pt modelId="{343EFDD0-0BDD-41F0-856E-D78B50E2B4A2}" type="pres">
      <dgm:prSet presAssocID="{3856D2DF-67FE-47C6-8B90-991D82E6671E}" presName="composite" presStyleCnt="0"/>
      <dgm:spPr/>
    </dgm:pt>
    <dgm:pt modelId="{07E75127-E620-46F3-A02D-5E6EF0CA6460}" type="pres">
      <dgm:prSet presAssocID="{3856D2DF-67FE-47C6-8B90-991D82E6671E}" presName="background" presStyleLbl="node0" presStyleIdx="4" presStyleCnt="5"/>
      <dgm:spPr/>
    </dgm:pt>
    <dgm:pt modelId="{C49FBEEA-8316-479E-8EFC-70B00EF497B7}" type="pres">
      <dgm:prSet presAssocID="{3856D2DF-67FE-47C6-8B90-991D82E6671E}" presName="text" presStyleLbl="fgAcc0" presStyleIdx="4" presStyleCnt="5">
        <dgm:presLayoutVars>
          <dgm:chPref val="3"/>
        </dgm:presLayoutVars>
      </dgm:prSet>
      <dgm:spPr/>
    </dgm:pt>
    <dgm:pt modelId="{64CE24FB-9A0E-4068-A6A0-FEFBFBA7A1A9}" type="pres">
      <dgm:prSet presAssocID="{3856D2DF-67FE-47C6-8B90-991D82E6671E}" presName="hierChild2" presStyleCnt="0"/>
      <dgm:spPr/>
    </dgm:pt>
  </dgm:ptLst>
  <dgm:cxnLst>
    <dgm:cxn modelId="{B94EF20D-7452-4294-B4CD-74EA4303D9E6}" type="presOf" srcId="{3856D2DF-67FE-47C6-8B90-991D82E6671E}" destId="{C49FBEEA-8316-479E-8EFC-70B00EF497B7}" srcOrd="0" destOrd="0" presId="urn:microsoft.com/office/officeart/2005/8/layout/hierarchy1"/>
    <dgm:cxn modelId="{B810251B-0419-4D45-B4CA-2422DA05172E}" srcId="{C38E3418-A812-4211-9886-2B63B6E881AB}" destId="{3856D2DF-67FE-47C6-8B90-991D82E6671E}" srcOrd="4" destOrd="0" parTransId="{2CEBC1CA-6E00-4F95-B9E1-7CC41C445F84}" sibTransId="{D8D08F8E-9906-4A9D-AE67-74E2BBFFD36E}"/>
    <dgm:cxn modelId="{CC272743-D45C-4887-84FB-6EB8808D8A5D}" type="presOf" srcId="{3A136D39-585A-4A17-AE8C-498F4612DB46}" destId="{3F2B8525-69C0-4EDC-A632-E6A96E69F876}" srcOrd="0" destOrd="0" presId="urn:microsoft.com/office/officeart/2005/8/layout/hierarchy1"/>
    <dgm:cxn modelId="{8B42F94A-B915-49B4-A541-C98E943FD5D5}" type="presOf" srcId="{6B64F90E-E9CE-4CFC-A80A-BB80D0136546}" destId="{19A41DF6-F0B4-42A6-94AF-7CF1294B3446}" srcOrd="0" destOrd="0" presId="urn:microsoft.com/office/officeart/2005/8/layout/hierarchy1"/>
    <dgm:cxn modelId="{5BAEA54C-B406-4700-ACC2-4381F20E97CF}" srcId="{C38E3418-A812-4211-9886-2B63B6E881AB}" destId="{7CFACE5C-DC93-43DD-AAC5-2A830C330AAC}" srcOrd="3" destOrd="0" parTransId="{5AEA9201-5FDE-45A5-A46B-6647CB8CCF5A}" sibTransId="{092BC561-D68E-4A1B-BBA9-9548C141DA34}"/>
    <dgm:cxn modelId="{5C888157-3998-4930-8F28-8FD3EF633889}" srcId="{C38E3418-A812-4211-9886-2B63B6E881AB}" destId="{B69E379F-C552-4D6F-BF49-FBAF94C97632}" srcOrd="1" destOrd="0" parTransId="{91DB75C0-EF56-415E-9F40-7B983928A5AA}" sibTransId="{9F012D5C-3669-467E-AD99-5EE3DF2282C7}"/>
    <dgm:cxn modelId="{9C5BE688-2528-463B-ABF8-E121A4351B5C}" type="presOf" srcId="{7CFACE5C-DC93-43DD-AAC5-2A830C330AAC}" destId="{FC7BD076-BD3E-41F2-A542-CCBDB90D0674}" srcOrd="0" destOrd="0" presId="urn:microsoft.com/office/officeart/2005/8/layout/hierarchy1"/>
    <dgm:cxn modelId="{3D784C8C-DEEF-451A-875B-F485703C07D3}" type="presOf" srcId="{C38E3418-A812-4211-9886-2B63B6E881AB}" destId="{874E2695-3A93-4824-9880-FE2A58A77BC2}" srcOrd="0" destOrd="0" presId="urn:microsoft.com/office/officeart/2005/8/layout/hierarchy1"/>
    <dgm:cxn modelId="{9753B0CD-724F-4BCF-97E5-6A7B20C26F49}" srcId="{C38E3418-A812-4211-9886-2B63B6E881AB}" destId="{6B64F90E-E9CE-4CFC-A80A-BB80D0136546}" srcOrd="2" destOrd="0" parTransId="{BF4C62BC-3EBC-4D40-A440-09FF4483F0AB}" sibTransId="{780349F2-7067-4196-A2BE-32D2EBF258C5}"/>
    <dgm:cxn modelId="{6E5B1CE3-8BFB-4DB0-B5CD-C627AB4EB37A}" srcId="{C38E3418-A812-4211-9886-2B63B6E881AB}" destId="{3A136D39-585A-4A17-AE8C-498F4612DB46}" srcOrd="0" destOrd="0" parTransId="{EEAC041E-3E3A-4A90-BC5A-98AB53029F78}" sibTransId="{8947D3DF-F70A-4CFE-A85F-22833C48C5F1}"/>
    <dgm:cxn modelId="{6D3133FB-9A0C-4512-80D0-8FBD998F03D4}" type="presOf" srcId="{B69E379F-C552-4D6F-BF49-FBAF94C97632}" destId="{8729D3B6-583A-4740-A726-5311ED949748}" srcOrd="0" destOrd="0" presId="urn:microsoft.com/office/officeart/2005/8/layout/hierarchy1"/>
    <dgm:cxn modelId="{34E8E750-229F-4C61-8B4E-EC3A93801326}" type="presParOf" srcId="{874E2695-3A93-4824-9880-FE2A58A77BC2}" destId="{AD14C68A-C17C-47B1-AD08-8A6E5C9490DB}" srcOrd="0" destOrd="0" presId="urn:microsoft.com/office/officeart/2005/8/layout/hierarchy1"/>
    <dgm:cxn modelId="{B425B467-9CE3-4CEF-85BB-CE4E1A18C132}" type="presParOf" srcId="{AD14C68A-C17C-47B1-AD08-8A6E5C9490DB}" destId="{F442DCBD-AC16-43FD-806A-4BA484E1F509}" srcOrd="0" destOrd="0" presId="urn:microsoft.com/office/officeart/2005/8/layout/hierarchy1"/>
    <dgm:cxn modelId="{6B5886B6-3724-4182-999E-B3AAE97CFD86}" type="presParOf" srcId="{F442DCBD-AC16-43FD-806A-4BA484E1F509}" destId="{AC950F14-A99A-4D79-A5F3-C024F8477111}" srcOrd="0" destOrd="0" presId="urn:microsoft.com/office/officeart/2005/8/layout/hierarchy1"/>
    <dgm:cxn modelId="{450C966C-D27A-4218-9C6C-50AFF20ABFDE}" type="presParOf" srcId="{F442DCBD-AC16-43FD-806A-4BA484E1F509}" destId="{3F2B8525-69C0-4EDC-A632-E6A96E69F876}" srcOrd="1" destOrd="0" presId="urn:microsoft.com/office/officeart/2005/8/layout/hierarchy1"/>
    <dgm:cxn modelId="{84454FFE-298E-41C2-97CC-0176B14114F4}" type="presParOf" srcId="{AD14C68A-C17C-47B1-AD08-8A6E5C9490DB}" destId="{71548BAB-5DAB-4ECD-9ACD-418C6AE1E3D0}" srcOrd="1" destOrd="0" presId="urn:microsoft.com/office/officeart/2005/8/layout/hierarchy1"/>
    <dgm:cxn modelId="{4C1F2038-670C-4D3E-A061-DF10ADF48003}" type="presParOf" srcId="{874E2695-3A93-4824-9880-FE2A58A77BC2}" destId="{3172149B-6AF3-4977-9573-5A9EBE7CBBAB}" srcOrd="1" destOrd="0" presId="urn:microsoft.com/office/officeart/2005/8/layout/hierarchy1"/>
    <dgm:cxn modelId="{F54392ED-D962-4CE8-BB51-9EB72E9726E7}" type="presParOf" srcId="{3172149B-6AF3-4977-9573-5A9EBE7CBBAB}" destId="{655DFB21-B7EC-4840-94C9-748D746BE722}" srcOrd="0" destOrd="0" presId="urn:microsoft.com/office/officeart/2005/8/layout/hierarchy1"/>
    <dgm:cxn modelId="{8BABA1D8-0703-4454-ADDF-B1CAA5873C74}" type="presParOf" srcId="{655DFB21-B7EC-4840-94C9-748D746BE722}" destId="{582A90AF-215B-4935-8730-493151F32C12}" srcOrd="0" destOrd="0" presId="urn:microsoft.com/office/officeart/2005/8/layout/hierarchy1"/>
    <dgm:cxn modelId="{1E2C5439-3CC0-4223-9C07-359A8FB1CB44}" type="presParOf" srcId="{655DFB21-B7EC-4840-94C9-748D746BE722}" destId="{8729D3B6-583A-4740-A726-5311ED949748}" srcOrd="1" destOrd="0" presId="urn:microsoft.com/office/officeart/2005/8/layout/hierarchy1"/>
    <dgm:cxn modelId="{13FE2717-6480-47C2-80D9-1DEF771A0B17}" type="presParOf" srcId="{3172149B-6AF3-4977-9573-5A9EBE7CBBAB}" destId="{8DE2427B-109B-4C60-AEBA-4CA41A71AD40}" srcOrd="1" destOrd="0" presId="urn:microsoft.com/office/officeart/2005/8/layout/hierarchy1"/>
    <dgm:cxn modelId="{A88AC550-44C1-441D-BAA1-B21290CD0A5F}" type="presParOf" srcId="{874E2695-3A93-4824-9880-FE2A58A77BC2}" destId="{C01BFE66-F1C2-417E-9F48-3C8D87B18B4A}" srcOrd="2" destOrd="0" presId="urn:microsoft.com/office/officeart/2005/8/layout/hierarchy1"/>
    <dgm:cxn modelId="{B695FC38-3368-4B6C-A857-63151056FD66}" type="presParOf" srcId="{C01BFE66-F1C2-417E-9F48-3C8D87B18B4A}" destId="{687FC80D-7088-4CE2-B291-5D7D37B4CE53}" srcOrd="0" destOrd="0" presId="urn:microsoft.com/office/officeart/2005/8/layout/hierarchy1"/>
    <dgm:cxn modelId="{38C5BEEB-5676-4386-BAFE-410E53C700CB}" type="presParOf" srcId="{687FC80D-7088-4CE2-B291-5D7D37B4CE53}" destId="{32573AB1-FAE5-4925-8E61-E56238C27F1E}" srcOrd="0" destOrd="0" presId="urn:microsoft.com/office/officeart/2005/8/layout/hierarchy1"/>
    <dgm:cxn modelId="{E7595FF0-5033-4740-B9A7-E578AA978677}" type="presParOf" srcId="{687FC80D-7088-4CE2-B291-5D7D37B4CE53}" destId="{19A41DF6-F0B4-42A6-94AF-7CF1294B3446}" srcOrd="1" destOrd="0" presId="urn:microsoft.com/office/officeart/2005/8/layout/hierarchy1"/>
    <dgm:cxn modelId="{B053415E-6FBC-46CE-AB40-F285F62D6F13}" type="presParOf" srcId="{C01BFE66-F1C2-417E-9F48-3C8D87B18B4A}" destId="{324C03E4-8EE4-4A39-8164-5ADA292E32A9}" srcOrd="1" destOrd="0" presId="urn:microsoft.com/office/officeart/2005/8/layout/hierarchy1"/>
    <dgm:cxn modelId="{37D5ED30-51A7-4D32-9695-A76B511B467F}" type="presParOf" srcId="{874E2695-3A93-4824-9880-FE2A58A77BC2}" destId="{61119B27-7539-492D-AF5B-854131987B26}" srcOrd="3" destOrd="0" presId="urn:microsoft.com/office/officeart/2005/8/layout/hierarchy1"/>
    <dgm:cxn modelId="{DAA6F381-3368-4F0F-8597-B7C4EFE2D74D}" type="presParOf" srcId="{61119B27-7539-492D-AF5B-854131987B26}" destId="{1136975A-AA53-4EB5-8F17-80ED407F5227}" srcOrd="0" destOrd="0" presId="urn:microsoft.com/office/officeart/2005/8/layout/hierarchy1"/>
    <dgm:cxn modelId="{48B55FBD-DF69-4F9F-A751-2F75B0E88148}" type="presParOf" srcId="{1136975A-AA53-4EB5-8F17-80ED407F5227}" destId="{D5F4B3A4-CBA1-4ABE-A9A7-8BAA1A01C07A}" srcOrd="0" destOrd="0" presId="urn:microsoft.com/office/officeart/2005/8/layout/hierarchy1"/>
    <dgm:cxn modelId="{5D961936-53B5-49E3-A0E3-11B76F279792}" type="presParOf" srcId="{1136975A-AA53-4EB5-8F17-80ED407F5227}" destId="{FC7BD076-BD3E-41F2-A542-CCBDB90D0674}" srcOrd="1" destOrd="0" presId="urn:microsoft.com/office/officeart/2005/8/layout/hierarchy1"/>
    <dgm:cxn modelId="{694ED00B-C87F-45CD-B5C3-2AFD3370C42A}" type="presParOf" srcId="{61119B27-7539-492D-AF5B-854131987B26}" destId="{A71A1CAC-75E1-4577-9A4A-E63A8119287C}" srcOrd="1" destOrd="0" presId="urn:microsoft.com/office/officeart/2005/8/layout/hierarchy1"/>
    <dgm:cxn modelId="{28ED1299-1708-4863-BB71-8B10FCE3FC53}" type="presParOf" srcId="{874E2695-3A93-4824-9880-FE2A58A77BC2}" destId="{0F6E0376-FC9C-4A74-BEB8-EFFC96346B29}" srcOrd="4" destOrd="0" presId="urn:microsoft.com/office/officeart/2005/8/layout/hierarchy1"/>
    <dgm:cxn modelId="{030179D0-9C00-49AF-80C2-3E3A3438D198}" type="presParOf" srcId="{0F6E0376-FC9C-4A74-BEB8-EFFC96346B29}" destId="{343EFDD0-0BDD-41F0-856E-D78B50E2B4A2}" srcOrd="0" destOrd="0" presId="urn:microsoft.com/office/officeart/2005/8/layout/hierarchy1"/>
    <dgm:cxn modelId="{903E7C45-EDBA-4C0A-8286-5CCE90514F69}" type="presParOf" srcId="{343EFDD0-0BDD-41F0-856E-D78B50E2B4A2}" destId="{07E75127-E620-46F3-A02D-5E6EF0CA6460}" srcOrd="0" destOrd="0" presId="urn:microsoft.com/office/officeart/2005/8/layout/hierarchy1"/>
    <dgm:cxn modelId="{011A148D-1156-48EB-AA67-EDE247F6C8C8}" type="presParOf" srcId="{343EFDD0-0BDD-41F0-856E-D78B50E2B4A2}" destId="{C49FBEEA-8316-479E-8EFC-70B00EF497B7}" srcOrd="1" destOrd="0" presId="urn:microsoft.com/office/officeart/2005/8/layout/hierarchy1"/>
    <dgm:cxn modelId="{08D9CDBB-FF44-4147-8611-B3F712560E72}" type="presParOf" srcId="{0F6E0376-FC9C-4A74-BEB8-EFFC96346B29}" destId="{64CE24FB-9A0E-4068-A6A0-FEFBFBA7A1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0F14-A99A-4D79-A5F3-C024F8477111}">
      <dsp:nvSpPr>
        <dsp:cNvPr id="0" name=""/>
        <dsp:cNvSpPr/>
      </dsp:nvSpPr>
      <dsp:spPr>
        <a:xfrm>
          <a:off x="2893" y="909168"/>
          <a:ext cx="1409731" cy="89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B8525-69C0-4EDC-A632-E6A96E69F876}">
      <dsp:nvSpPr>
        <dsp:cNvPr id="0" name=""/>
        <dsp:cNvSpPr/>
      </dsp:nvSpPr>
      <dsp:spPr>
        <a:xfrm>
          <a:off x="159529" y="1057973"/>
          <a:ext cx="1409731" cy="89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Lo incierto es peor que lo malo.</a:t>
          </a:r>
          <a:endParaRPr lang="en-US" sz="1600" kern="1200" dirty="0"/>
        </a:p>
      </dsp:txBody>
      <dsp:txXfrm>
        <a:off x="185748" y="1084192"/>
        <a:ext cx="1357293" cy="842741"/>
      </dsp:txXfrm>
    </dsp:sp>
    <dsp:sp modelId="{582A90AF-215B-4935-8730-493151F32C12}">
      <dsp:nvSpPr>
        <dsp:cNvPr id="0" name=""/>
        <dsp:cNvSpPr/>
      </dsp:nvSpPr>
      <dsp:spPr>
        <a:xfrm>
          <a:off x="1725898" y="909168"/>
          <a:ext cx="1409731" cy="89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9D3B6-583A-4740-A726-5311ED949748}">
      <dsp:nvSpPr>
        <dsp:cNvPr id="0" name=""/>
        <dsp:cNvSpPr/>
      </dsp:nvSpPr>
      <dsp:spPr>
        <a:xfrm>
          <a:off x="1882535" y="1057973"/>
          <a:ext cx="1409731" cy="89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2.  Todo correlaciona a la media.</a:t>
          </a:r>
          <a:endParaRPr lang="en-US" sz="1600" kern="1200" dirty="0"/>
        </a:p>
      </dsp:txBody>
      <dsp:txXfrm>
        <a:off x="1908754" y="1084192"/>
        <a:ext cx="1357293" cy="842741"/>
      </dsp:txXfrm>
    </dsp:sp>
    <dsp:sp modelId="{32573AB1-FAE5-4925-8E61-E56238C27F1E}">
      <dsp:nvSpPr>
        <dsp:cNvPr id="0" name=""/>
        <dsp:cNvSpPr/>
      </dsp:nvSpPr>
      <dsp:spPr>
        <a:xfrm>
          <a:off x="3448904" y="909168"/>
          <a:ext cx="1409731" cy="89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41DF6-F0B4-42A6-94AF-7CF1294B3446}">
      <dsp:nvSpPr>
        <dsp:cNvPr id="0" name=""/>
        <dsp:cNvSpPr/>
      </dsp:nvSpPr>
      <dsp:spPr>
        <a:xfrm>
          <a:off x="3605541" y="1057973"/>
          <a:ext cx="1409731" cy="89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3.  Flujo mata fundamento.</a:t>
          </a:r>
          <a:endParaRPr lang="en-US" sz="1600" kern="1200" dirty="0"/>
        </a:p>
      </dsp:txBody>
      <dsp:txXfrm>
        <a:off x="3631760" y="1084192"/>
        <a:ext cx="1357293" cy="842741"/>
      </dsp:txXfrm>
    </dsp:sp>
    <dsp:sp modelId="{D5F4B3A4-CBA1-4ABE-A9A7-8BAA1A01C07A}">
      <dsp:nvSpPr>
        <dsp:cNvPr id="0" name=""/>
        <dsp:cNvSpPr/>
      </dsp:nvSpPr>
      <dsp:spPr>
        <a:xfrm>
          <a:off x="5171909" y="909168"/>
          <a:ext cx="1409731" cy="89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BD076-BD3E-41F2-A542-CCBDB90D0674}">
      <dsp:nvSpPr>
        <dsp:cNvPr id="0" name=""/>
        <dsp:cNvSpPr/>
      </dsp:nvSpPr>
      <dsp:spPr>
        <a:xfrm>
          <a:off x="5328546" y="1057973"/>
          <a:ext cx="1409731" cy="89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4.  El mercado castiga los consensos.</a:t>
          </a:r>
          <a:endParaRPr lang="en-US" sz="1600" kern="1200" dirty="0"/>
        </a:p>
      </dsp:txBody>
      <dsp:txXfrm>
        <a:off x="5354765" y="1084192"/>
        <a:ext cx="1357293" cy="842741"/>
      </dsp:txXfrm>
    </dsp:sp>
    <dsp:sp modelId="{07E75127-E620-46F3-A02D-5E6EF0CA6460}">
      <dsp:nvSpPr>
        <dsp:cNvPr id="0" name=""/>
        <dsp:cNvSpPr/>
      </dsp:nvSpPr>
      <dsp:spPr>
        <a:xfrm>
          <a:off x="6894915" y="909168"/>
          <a:ext cx="1409731" cy="89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FBEEA-8316-479E-8EFC-70B00EF497B7}">
      <dsp:nvSpPr>
        <dsp:cNvPr id="0" name=""/>
        <dsp:cNvSpPr/>
      </dsp:nvSpPr>
      <dsp:spPr>
        <a:xfrm>
          <a:off x="7051552" y="1057973"/>
          <a:ext cx="1409731" cy="89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5.  Transitorio o Permanente.</a:t>
          </a:r>
          <a:endParaRPr lang="en-US" sz="1600" kern="1200" dirty="0"/>
        </a:p>
      </dsp:txBody>
      <dsp:txXfrm>
        <a:off x="7077771" y="1084192"/>
        <a:ext cx="1357293" cy="842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35A1-584C-C443-8282-A69A6F46BD06}" type="datetimeFigureOut">
              <a:rPr lang="es-PA" smtClean="0"/>
              <a:t>03/12/2024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2E1A-5ECC-1141-918C-62F35F29613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8682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 (si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C4CA92-0960-43A5-A36E-7BD7E8BAB1DC}"/>
              </a:ext>
            </a:extLst>
          </p:cNvPr>
          <p:cNvSpPr txBox="1">
            <a:spLocks/>
          </p:cNvSpPr>
          <p:nvPr userDrawn="1"/>
        </p:nvSpPr>
        <p:spPr>
          <a:xfrm>
            <a:off x="-341562" y="6250370"/>
            <a:ext cx="759076" cy="36504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txBody>
          <a:bodyPr vert="horz" lIns="72000" tIns="45720" rIns="91440" bIns="45720" rtlCol="0" anchor="ctr"/>
          <a:lstStyle>
            <a:defPPr>
              <a:defRPr lang="es-AR"/>
            </a:defPPr>
            <a:lvl1pPr marL="0" algn="l" defTabSz="685749" rtl="0" eaLnBrk="1" latinLnBrk="0" hangingPunct="1">
              <a:defRPr sz="1000" b="1" i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75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9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4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73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46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0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95" algn="l" defTabSz="68574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6BBC-6117-4312-ADBF-709519AACADF}" type="slidenum">
              <a:rPr kumimoji="0" lang="es-A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5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09A250-FF31-4206-8172-F9D3106AACB1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6674" y="2547255"/>
            <a:ext cx="10070926" cy="713805"/>
          </a:xfrm>
        </p:spPr>
        <p:txBody>
          <a:bodyPr/>
          <a:lstStyle/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</a:rPr>
              <a:t>Informe de gestión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195976"/>
            <a:ext cx="10363200" cy="1661031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Plan de trabajo 2024 – 2025</a:t>
            </a:r>
          </a:p>
          <a:p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2" y="739037"/>
            <a:ext cx="2402798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1005840" y="1555866"/>
            <a:ext cx="10180200" cy="36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1798F"/>
                </a:solidFill>
                <a:latin typeface="Calibri"/>
                <a:ea typeface="Calibri"/>
                <a:cs typeface="Calibri"/>
                <a:sym typeface="Calibri"/>
              </a:rPr>
              <a:t>Objetivos:</a:t>
            </a:r>
            <a:endParaRPr sz="1800" b="1" dirty="0">
              <a:solidFill>
                <a:srgbClr val="2179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un espacio seguro de análisis sobre temas de ciberseguridad y resiliencia donde los miembros se sientan confiados de compartir información.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 seguimiento a amenazas e incidentes que tenga impacto en nuestra industria.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la comunidad y </a:t>
            </a:r>
            <a:r>
              <a:rPr lang="es-E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responsables de ciberseguridad de las Bolsas miembro.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1798F"/>
                </a:solidFill>
                <a:latin typeface="Calibri"/>
                <a:ea typeface="Calibri"/>
                <a:cs typeface="Calibri"/>
                <a:sym typeface="Calibri"/>
              </a:rPr>
              <a:t>Plan de trabajo:</a:t>
            </a:r>
            <a:endParaRPr sz="1800" dirty="0">
              <a:solidFill>
                <a:srgbClr val="2179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2024 apuntamos a pasar a esquemas más práctico vía talleres y simulaciones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un taller de gestión de incidentes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un simulacro de ataque sobre nuestras Bolsas y coordinación de la respuesta conjunta.</a:t>
            </a:r>
            <a:endParaRPr dirty="0"/>
          </a:p>
          <a:p>
            <a:pPr marL="0" marR="0" lvl="0" indent="44958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375227" y="355537"/>
            <a:ext cx="85023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1798F"/>
                </a:solidFill>
                <a:latin typeface="Calibri"/>
                <a:ea typeface="Calibri"/>
                <a:cs typeface="Calibri"/>
                <a:sym typeface="Calibri"/>
              </a:rPr>
              <a:t>Ciberseguridad</a:t>
            </a:r>
            <a:endParaRPr sz="2400" b="1" i="1" dirty="0">
              <a:solidFill>
                <a:srgbClr val="2179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8954" y="5712032"/>
            <a:ext cx="1299261" cy="77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BAA2E4-E0C1-94DE-22B1-2EFFDACDC643}"/>
              </a:ext>
            </a:extLst>
          </p:cNvPr>
          <p:cNvSpPr txBox="1"/>
          <p:nvPr/>
        </p:nvSpPr>
        <p:spPr>
          <a:xfrm>
            <a:off x="1005840" y="1555866"/>
            <a:ext cx="10180320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productos pymes y no tradicionales de Bolsa que puedan ser desarrollados en otras bolsas o potenciar los existentes a través del intercambio de experiencias entre miembros FIAB y de sinergias producidas por la vinculación con otras entidades como BID, CAF y la WFE.</a:t>
            </a:r>
            <a:endParaRPr lang="es-P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trabajo:</a:t>
            </a:r>
            <a:endParaRPr lang="es-PA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– difundir estudio BID.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CAF – estudio de inhibidores micro y macro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Abordar productos alternativos de interés de las Bolsas que participan de la mesa de trabajo. </a:t>
            </a:r>
            <a:endParaRPr lang="es-P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75227" y="355537"/>
            <a:ext cx="850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Productos Alternativos</a:t>
            </a:r>
            <a:endParaRPr lang="es-P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DD6B21-7055-B510-0D49-BFCBF637F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pic>
        <p:nvPicPr>
          <p:cNvPr id="3" name="Picture 2" descr="La CAF lanza nueva emisión por $us 203 millones - Noticias Internacionales">
            <a:extLst>
              <a:ext uri="{FF2B5EF4-FFF2-40B4-BE49-F238E27FC236}">
                <a16:creationId xmlns:a16="http://schemas.microsoft.com/office/drawing/2014/main" id="{63BE3299-519B-CC4D-3132-557D63CA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76" y="4464178"/>
            <a:ext cx="790468" cy="5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B971EBEB-28A8-9A26-49AB-2C1D7799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229" y="4430293"/>
            <a:ext cx="978871" cy="5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BAA2E4-E0C1-94DE-22B1-2EFFDACDC643}"/>
              </a:ext>
            </a:extLst>
          </p:cNvPr>
          <p:cNvSpPr txBox="1"/>
          <p:nvPr/>
        </p:nvSpPr>
        <p:spPr>
          <a:xfrm>
            <a:off x="802009" y="1335508"/>
            <a:ext cx="10180320" cy="103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AR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Líder: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Liliana </a:t>
            </a:r>
            <a:r>
              <a:rPr lang="es-A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Forciniti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BCBA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Co-líderes: </a:t>
            </a:r>
          </a:p>
          <a:p>
            <a:pPr>
              <a:spcAft>
                <a:spcPts val="800"/>
              </a:spcAft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Marianela Fernández – BCBA</a:t>
            </a:r>
            <a:endParaRPr lang="es-A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A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A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Barrios – </a:t>
            </a:r>
            <a:r>
              <a:rPr lang="es-A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nuam</a:t>
            </a:r>
            <a:r>
              <a:rPr lang="es-A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</a:t>
            </a:r>
            <a:endParaRPr lang="es-ES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30257" y="166664"/>
            <a:ext cx="971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Sostenibilidad</a:t>
            </a:r>
            <a:endParaRPr lang="es-PA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4EA351-6C2A-1792-3C40-76B51BCB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B77226-9A6E-DEE2-47A2-2907BFE710C6}"/>
              </a:ext>
            </a:extLst>
          </p:cNvPr>
          <p:cNvSpPr txBox="1"/>
          <p:nvPr/>
        </p:nvSpPr>
        <p:spPr>
          <a:xfrm>
            <a:off x="802009" y="3155875"/>
            <a:ext cx="101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  <a:endParaRPr lang="es-PA" sz="1800" kern="1200" dirty="0">
              <a:latin typeface="Calibri"/>
              <a:ea typeface="+mn-ea"/>
              <a:cs typeface="+mn-cs"/>
            </a:endParaRPr>
          </a:p>
          <a:p>
            <a:r>
              <a:rPr lang="es-PA" sz="1800" kern="1200" dirty="0">
                <a:latin typeface="Calibri"/>
                <a:ea typeface="+mn-ea"/>
                <a:cs typeface="+mn-cs"/>
              </a:rPr>
              <a:t>Reforzar la posición de FIAB mediante la puesta en acción de las alianzas estratégicas suscriptas e impulsar las que están en proceso. </a:t>
            </a:r>
          </a:p>
          <a:p>
            <a:r>
              <a:rPr lang="es-ES" sz="1800" dirty="0"/>
              <a:t>Mapear la Sostenibilidad en las Bolsas y Mercados de la región mediante un relevamiento actualizado. Medir su evolución. </a:t>
            </a:r>
          </a:p>
          <a:p>
            <a:r>
              <a:rPr lang="es-PA" sz="1800" kern="1200" dirty="0">
                <a:latin typeface="Calibri"/>
                <a:ea typeface="+mn-ea"/>
                <a:cs typeface="+mn-cs"/>
              </a:rPr>
              <a:t>Dar mayor visibilidad a FIAB mediante la web sostenible. Procurar un sistema de actualización continua y estandarizada.</a:t>
            </a:r>
          </a:p>
          <a:p>
            <a:r>
              <a:rPr lang="es-MX" sz="1800" kern="1200" dirty="0">
                <a:latin typeface="Calibri"/>
                <a:ea typeface="+mn-ea"/>
                <a:cs typeface="+mn-cs"/>
              </a:rPr>
              <a:t>Lograr el funcionamiento de la plataforma de bonos temáticos y su posicionamiento en el mercado</a:t>
            </a:r>
          </a:p>
          <a:p>
            <a:r>
              <a:rPr lang="es-PA" sz="1800" kern="1200" dirty="0">
                <a:latin typeface="Calibri"/>
                <a:ea typeface="+mn-ea"/>
                <a:cs typeface="+mn-cs"/>
              </a:rPr>
              <a:t>Impulsar la capacitación de los aspectos ESG.</a:t>
            </a:r>
            <a:endParaRPr lang="es-MX" sz="1800" kern="1200" dirty="0">
              <a:latin typeface="Calibri"/>
              <a:ea typeface="+mn-ea"/>
              <a:cs typeface="+mn-cs"/>
            </a:endParaRPr>
          </a:p>
          <a:p>
            <a:endParaRPr lang="es-AR" sz="1800" kern="1200" dirty="0">
              <a:latin typeface="Calibri"/>
              <a:ea typeface="+mn-ea"/>
              <a:cs typeface="+mn-cs"/>
            </a:endParaRPr>
          </a:p>
          <a:p>
            <a:endParaRPr lang="es-AR" sz="1800" dirty="0"/>
          </a:p>
          <a:p>
            <a:endParaRPr lang="es-MX" sz="1800" kern="1200" dirty="0">
              <a:latin typeface="Calibri"/>
              <a:ea typeface="+mn-ea"/>
              <a:cs typeface="+mn-cs"/>
            </a:endParaRPr>
          </a:p>
          <a:p>
            <a:endParaRPr lang="es-ES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1817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30257" y="166664"/>
            <a:ext cx="971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Sostenibilidad</a:t>
            </a:r>
            <a:endParaRPr lang="es-PA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4EA351-6C2A-1792-3C40-76B51BCB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B77226-9A6E-DEE2-47A2-2907BFE710C6}"/>
              </a:ext>
            </a:extLst>
          </p:cNvPr>
          <p:cNvSpPr txBox="1"/>
          <p:nvPr/>
        </p:nvSpPr>
        <p:spPr>
          <a:xfrm>
            <a:off x="825759" y="1305341"/>
            <a:ext cx="10180320" cy="644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trabajo:</a:t>
            </a:r>
            <a:endParaRPr lang="es-PA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kern="1200" dirty="0">
                <a:latin typeface="Calibri"/>
                <a:ea typeface="+mn-ea"/>
                <a:cs typeface="+mn-cs"/>
              </a:rPr>
              <a:t>SSE: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Traducción Guía relacionada con ISSB – Draft en próximas semanas.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Traducción Entrenamiento sobre ISSB.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Traducción Entrenamiento sobre </a:t>
            </a:r>
            <a:r>
              <a:rPr lang="es-AR" dirty="0" err="1"/>
              <a:t>Gender</a:t>
            </a:r>
            <a:r>
              <a:rPr lang="es-AR" dirty="0"/>
              <a:t> </a:t>
            </a:r>
            <a:r>
              <a:rPr lang="es-AR" dirty="0" err="1"/>
              <a:t>Equality</a:t>
            </a:r>
            <a:endParaRPr lang="es-AR" dirty="0"/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Otros temas de interés para la SSE y la FIAB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kern="1200" dirty="0">
                <a:latin typeface="Calibri"/>
                <a:ea typeface="+mn-ea"/>
                <a:cs typeface="+mn-cs"/>
              </a:rPr>
              <a:t>IFC: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Firma del MOU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Resultados Encuesta 2025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kern="1200" dirty="0">
                <a:latin typeface="Calibri"/>
                <a:ea typeface="+mn-ea"/>
                <a:cs typeface="+mn-cs"/>
              </a:rPr>
              <a:t>WFE: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Resultados Encuesta 2024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Resultados Encuesta 2025</a:t>
            </a:r>
          </a:p>
          <a:p>
            <a:endParaRPr lang="es-AR" sz="1800" kern="1200" dirty="0">
              <a:latin typeface="Calibri"/>
              <a:ea typeface="+mn-ea"/>
              <a:cs typeface="+mn-cs"/>
            </a:endParaRPr>
          </a:p>
          <a:p>
            <a:endParaRPr lang="es-AR" sz="1800" dirty="0"/>
          </a:p>
          <a:p>
            <a:endParaRPr lang="es-MX" sz="1800" kern="1200" dirty="0">
              <a:latin typeface="Calibri"/>
              <a:ea typeface="+mn-ea"/>
              <a:cs typeface="+mn-cs"/>
            </a:endParaRPr>
          </a:p>
          <a:p>
            <a:endParaRPr lang="es-ES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dirty="0"/>
          </a:p>
        </p:txBody>
      </p:sp>
      <p:pic>
        <p:nvPicPr>
          <p:cNvPr id="7" name="Picture 4" descr="International Finance Corporation (IFC)">
            <a:extLst>
              <a:ext uri="{FF2B5EF4-FFF2-40B4-BE49-F238E27FC236}">
                <a16:creationId xmlns:a16="http://schemas.microsoft.com/office/drawing/2014/main" id="{F085E041-5681-4C1D-8E78-15A469DC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57" y="3793123"/>
            <a:ext cx="2211997" cy="5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World Federation of Exchanges Publishes Briefing Focusing on Human  Rights Protections | The World Federation of Exchanges">
            <a:extLst>
              <a:ext uri="{FF2B5EF4-FFF2-40B4-BE49-F238E27FC236}">
                <a16:creationId xmlns:a16="http://schemas.microsoft.com/office/drawing/2014/main" id="{0D4C6D1C-BC19-B037-7478-57AD9153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96" y="5084687"/>
            <a:ext cx="1847039" cy="4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43C10B-D9FB-5AF8-CD17-0FBFB2C32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957" y="1939122"/>
            <a:ext cx="1632450" cy="3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30257" y="166664"/>
            <a:ext cx="971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Sostenibilidad</a:t>
            </a:r>
            <a:endParaRPr lang="es-PA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4EA351-6C2A-1792-3C40-76B51BCB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B77226-9A6E-DEE2-47A2-2907BFE710C6}"/>
              </a:ext>
            </a:extLst>
          </p:cNvPr>
          <p:cNvSpPr txBox="1"/>
          <p:nvPr/>
        </p:nvSpPr>
        <p:spPr>
          <a:xfrm>
            <a:off x="825759" y="1305341"/>
            <a:ext cx="10180320" cy="609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trabajo:</a:t>
            </a:r>
            <a:endParaRPr lang="es-PA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Mercado de Instrumentos Etiquetados ASG </a:t>
            </a:r>
            <a:endParaRPr lang="es-PA" sz="1800" dirty="0">
              <a:effectLst/>
              <a:ea typeface="MS Mincho" panose="02020609040205080304" pitchFamily="49" charset="-128"/>
            </a:endParaRP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dirty="0"/>
              <a:t>Base de datos que contenga el estado actual del mercado de instrumentos etiquetados en las bolsas miembros de FIAB.</a:t>
            </a:r>
            <a:endParaRPr lang="es-PA" dirty="0"/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dirty="0"/>
              <a:t>Propuesta del proceso de actualización de dicha base (métodos, formularios, frecuencia).</a:t>
            </a:r>
            <a:endParaRPr lang="es-AR" dirty="0"/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Firma del MOU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Resultados Encuesta 2025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Calibri"/>
              </a:rPr>
              <a:t>FIAB Sostenible</a:t>
            </a:r>
            <a:r>
              <a:rPr lang="es-MX" b="1" kern="1200" dirty="0">
                <a:latin typeface="Calibri"/>
                <a:ea typeface="+mn-ea"/>
                <a:cs typeface="+mn-cs"/>
              </a:rPr>
              <a:t>: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Actualización general de la web FIAB Sostenible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Base de datos de Bonos Vinculados a la Sostenibilidad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Fichas por Bolsas</a:t>
            </a:r>
          </a:p>
          <a:p>
            <a:pPr marL="742950" lvl="1" indent="-285750">
              <a:spcBef>
                <a:spcPts val="600"/>
              </a:spcBef>
              <a:buClr>
                <a:srgbClr val="347BAC"/>
              </a:buClr>
              <a:buFont typeface="Courier New" panose="02070309020205020404" pitchFamily="49" charset="0"/>
              <a:buChar char="o"/>
            </a:pPr>
            <a:r>
              <a:rPr lang="es-AR" dirty="0"/>
              <a:t>Matriz de Emisoras</a:t>
            </a:r>
          </a:p>
          <a:p>
            <a:endParaRPr lang="es-AR" sz="1800" kern="1200" dirty="0">
              <a:latin typeface="Calibri"/>
              <a:ea typeface="+mn-ea"/>
              <a:cs typeface="+mn-cs"/>
            </a:endParaRPr>
          </a:p>
          <a:p>
            <a:endParaRPr lang="es-AR" sz="1800" dirty="0"/>
          </a:p>
          <a:p>
            <a:endParaRPr lang="es-MX" sz="1800" kern="1200" dirty="0">
              <a:latin typeface="Calibri"/>
              <a:ea typeface="+mn-ea"/>
              <a:cs typeface="+mn-cs"/>
            </a:endParaRPr>
          </a:p>
          <a:p>
            <a:endParaRPr lang="es-ES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dirty="0"/>
          </a:p>
        </p:txBody>
      </p:sp>
      <p:pic>
        <p:nvPicPr>
          <p:cNvPr id="5" name="Picture 2" descr="La CAF lanza nueva emisión por $us 203 millones - Noticias Internacionales">
            <a:extLst>
              <a:ext uri="{FF2B5EF4-FFF2-40B4-BE49-F238E27FC236}">
                <a16:creationId xmlns:a16="http://schemas.microsoft.com/office/drawing/2014/main" id="{BDF2F6E3-12D9-58DD-1F12-59892DE1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96" y="1305341"/>
            <a:ext cx="790468" cy="5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E762F6-6D02-5CE7-3F36-AE6860D2E6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98" y="3845293"/>
            <a:ext cx="763766" cy="7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BAA2E4-E0C1-94DE-22B1-2EFFDACDC643}"/>
              </a:ext>
            </a:extLst>
          </p:cNvPr>
          <p:cNvSpPr txBox="1"/>
          <p:nvPr/>
        </p:nvSpPr>
        <p:spPr>
          <a:xfrm>
            <a:off x="968264" y="1255747"/>
            <a:ext cx="10180320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 plan de acción regulatorio que dé soporte a las Bolsas FIAB en este ámbito.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 la participación de la FIAB en los foros de carácter regulatorio en los que formemos parte (comités WFE, IOSCO, etc.).</a:t>
            </a:r>
            <a:endParaRPr lang="es-P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trabajo:</a:t>
            </a:r>
            <a:endParaRPr lang="es-PA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Soporte a la adhesión de la FIAB a IOSCO y en los trabajos posteriores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Monitorización activa de cambios regulatorios y su impacto en la Federación (encuesta a los    miembros FIAB)</a:t>
            </a:r>
          </a:p>
        </p:txBody>
      </p:sp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75227" y="355537"/>
            <a:ext cx="850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Regulación</a:t>
            </a:r>
            <a:endParaRPr lang="es-P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68490C-CC5A-39C6-497C-AF086402E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pic>
        <p:nvPicPr>
          <p:cNvPr id="3" name="Picture 6" descr="Organización Internacional de Comisiones de Valores (IOSCO) | Economipedia">
            <a:extLst>
              <a:ext uri="{FF2B5EF4-FFF2-40B4-BE49-F238E27FC236}">
                <a16:creationId xmlns:a16="http://schemas.microsoft.com/office/drawing/2014/main" id="{A31D9D88-6BF9-0514-2756-92B33D19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94" y="4429993"/>
            <a:ext cx="830301" cy="8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4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BAA2E4-E0C1-94DE-22B1-2EFFDACDC643}"/>
              </a:ext>
            </a:extLst>
          </p:cNvPr>
          <p:cNvSpPr txBox="1"/>
          <p:nvPr/>
        </p:nvSpPr>
        <p:spPr>
          <a:xfrm>
            <a:off x="968264" y="1058671"/>
            <a:ext cx="10180320" cy="4065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PA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P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Aumentar la visibilidad de la FIAB y reforzar su posición como socio prioritario de la industria de valores iberoamericana.  </a:t>
            </a:r>
          </a:p>
          <a:p>
            <a:r>
              <a:rPr lang="es-MX" dirty="0"/>
              <a:t>Análisis de los canales de comunicación y marketing de la FIAB, actualizarlos y desarrollar su potencial. </a:t>
            </a:r>
          </a:p>
          <a:p>
            <a:r>
              <a:rPr lang="es-MX" dirty="0"/>
              <a:t>Creación de un Plan de Comunicación de la FIAB para 2024-2025 e implementarlo. </a:t>
            </a:r>
          </a:p>
          <a:p>
            <a:r>
              <a:rPr lang="es-MX" dirty="0"/>
              <a:t>Creación de una red de equipos de comunicación y marketing de todas las Bolsas miembros para networking, contactos, iniciativas conjuntas y desarrollo del Plan de FIAB. </a:t>
            </a:r>
          </a:p>
          <a:p>
            <a:endParaRPr lang="es-MX" dirty="0"/>
          </a:p>
          <a:p>
            <a:pPr>
              <a:buFont typeface="+mj-lt"/>
              <a:buAutoNum type="arabicPeriod"/>
            </a:pPr>
            <a:endParaRPr lang="es-MX" dirty="0"/>
          </a:p>
          <a:p>
            <a:pPr lvl="0">
              <a:buFont typeface="+mj-lt"/>
              <a:buAutoNum type="arabicPeriod"/>
            </a:pPr>
            <a:endParaRPr lang="es-MX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es-P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75227" y="355537"/>
            <a:ext cx="850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Marketing &amp; Comunicación</a:t>
            </a:r>
            <a:endParaRPr lang="es-P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4EA351-6C2A-1792-3C40-76B51BCB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3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BE15752-EBE9-43A9-C692-44E15A7397EE}"/>
              </a:ext>
            </a:extLst>
          </p:cNvPr>
          <p:cNvSpPr txBox="1">
            <a:spLocks/>
          </p:cNvSpPr>
          <p:nvPr/>
        </p:nvSpPr>
        <p:spPr>
          <a:xfrm>
            <a:off x="575734" y="404392"/>
            <a:ext cx="9615090" cy="327991"/>
          </a:xfrm>
          <a:prstGeom prst="rect">
            <a:avLst/>
          </a:prstGeom>
        </p:spPr>
        <p:txBody>
          <a:bodyPr vert="horz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Open Sans"/>
                <a:cs typeface="Open Sans"/>
              </a:rPr>
              <a:t>Propuesta 2024-2025: Crear Plan de Comunicación y ejecución</a:t>
            </a:r>
            <a:endParaRPr lang="pl-PL" sz="2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Open Sans"/>
              <a:cs typeface="Open Sans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21C524C-A492-77DD-042B-8066AED233F5}"/>
              </a:ext>
            </a:extLst>
          </p:cNvPr>
          <p:cNvGraphicFramePr>
            <a:graphicFrameLocks noGrp="1"/>
          </p:cNvGraphicFramePr>
          <p:nvPr/>
        </p:nvGraphicFramePr>
        <p:xfrm>
          <a:off x="2934987" y="1512406"/>
          <a:ext cx="1754983" cy="879730"/>
        </p:xfrm>
        <a:graphic>
          <a:graphicData uri="http://schemas.openxmlformats.org/drawingml/2006/table">
            <a:tbl>
              <a:tblPr firstRow="1" bandRow="1"/>
              <a:tblGrid>
                <a:gridCol w="175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REDES SOCIALES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Elaborar Plan de Redes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Sociales</a:t>
                      </a: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03EFADFC-4A79-F3BA-D839-1BCA949B5D38}"/>
              </a:ext>
            </a:extLst>
          </p:cNvPr>
          <p:cNvGraphicFramePr>
            <a:graphicFrameLocks noGrp="1"/>
          </p:cNvGraphicFramePr>
          <p:nvPr/>
        </p:nvGraphicFramePr>
        <p:xfrm>
          <a:off x="8033504" y="3905848"/>
          <a:ext cx="2729824" cy="1870330"/>
        </p:xfrm>
        <a:graphic>
          <a:graphicData uri="http://schemas.openxmlformats.org/drawingml/2006/table">
            <a:tbl>
              <a:tblPr firstRow="1" bandRow="1"/>
              <a:tblGrid>
                <a:gridCol w="272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248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RELACIÓN CON LA PRENSA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Crear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red de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medios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comunicación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la region para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temas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mercados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Aumentar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entrevistas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tribunas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la FIAB y las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Bolsas</a:t>
                      </a:r>
                      <a:endParaRPr lang="en-US" sz="12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Enviar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notas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prensa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partir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nuestros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papers y </a:t>
                      </a:r>
                      <a:r>
                        <a:rPr lang="en-U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noticias</a:t>
                      </a:r>
                      <a:r>
                        <a:rPr lang="en-U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52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US" sz="1200" b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reeform 7">
            <a:extLst>
              <a:ext uri="{FF2B5EF4-FFF2-40B4-BE49-F238E27FC236}">
                <a16:creationId xmlns:a16="http://schemas.microsoft.com/office/drawing/2014/main" id="{9F1414CF-2106-C1BB-B385-A9E30930228C}"/>
              </a:ext>
            </a:extLst>
          </p:cNvPr>
          <p:cNvSpPr>
            <a:spLocks noEditPoints="1"/>
          </p:cNvSpPr>
          <p:nvPr/>
        </p:nvSpPr>
        <p:spPr bwMode="gray">
          <a:xfrm>
            <a:off x="4438011" y="1977173"/>
            <a:ext cx="3322638" cy="3327400"/>
          </a:xfrm>
          <a:custGeom>
            <a:avLst/>
            <a:gdLst>
              <a:gd name="T0" fmla="*/ 443 w 886"/>
              <a:gd name="T1" fmla="*/ 0 h 887"/>
              <a:gd name="T2" fmla="*/ 0 w 886"/>
              <a:gd name="T3" fmla="*/ 444 h 887"/>
              <a:gd name="T4" fmla="*/ 443 w 886"/>
              <a:gd name="T5" fmla="*/ 887 h 887"/>
              <a:gd name="T6" fmla="*/ 886 w 886"/>
              <a:gd name="T7" fmla="*/ 444 h 887"/>
              <a:gd name="T8" fmla="*/ 443 w 886"/>
              <a:gd name="T9" fmla="*/ 0 h 887"/>
              <a:gd name="T10" fmla="*/ 443 w 886"/>
              <a:gd name="T11" fmla="*/ 816 h 887"/>
              <a:gd name="T12" fmla="*/ 71 w 886"/>
              <a:gd name="T13" fmla="*/ 444 h 887"/>
              <a:gd name="T14" fmla="*/ 443 w 886"/>
              <a:gd name="T15" fmla="*/ 72 h 887"/>
              <a:gd name="T16" fmla="*/ 815 w 886"/>
              <a:gd name="T17" fmla="*/ 444 h 887"/>
              <a:gd name="T18" fmla="*/ 443 w 886"/>
              <a:gd name="T19" fmla="*/ 81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6" h="887">
                <a:moveTo>
                  <a:pt x="443" y="0"/>
                </a:moveTo>
                <a:cubicBezTo>
                  <a:pt x="198" y="0"/>
                  <a:pt x="0" y="199"/>
                  <a:pt x="0" y="444"/>
                </a:cubicBezTo>
                <a:cubicBezTo>
                  <a:pt x="0" y="688"/>
                  <a:pt x="198" y="887"/>
                  <a:pt x="443" y="887"/>
                </a:cubicBezTo>
                <a:cubicBezTo>
                  <a:pt x="688" y="887"/>
                  <a:pt x="886" y="688"/>
                  <a:pt x="886" y="444"/>
                </a:cubicBezTo>
                <a:cubicBezTo>
                  <a:pt x="886" y="199"/>
                  <a:pt x="688" y="0"/>
                  <a:pt x="443" y="0"/>
                </a:cubicBezTo>
                <a:close/>
                <a:moveTo>
                  <a:pt x="443" y="816"/>
                </a:moveTo>
                <a:cubicBezTo>
                  <a:pt x="238" y="816"/>
                  <a:pt x="71" y="649"/>
                  <a:pt x="71" y="444"/>
                </a:cubicBezTo>
                <a:cubicBezTo>
                  <a:pt x="71" y="238"/>
                  <a:pt x="238" y="72"/>
                  <a:pt x="443" y="72"/>
                </a:cubicBezTo>
                <a:cubicBezTo>
                  <a:pt x="649" y="72"/>
                  <a:pt x="815" y="238"/>
                  <a:pt x="815" y="444"/>
                </a:cubicBezTo>
                <a:cubicBezTo>
                  <a:pt x="815" y="649"/>
                  <a:pt x="649" y="816"/>
                  <a:pt x="443" y="816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oto Sans" panose="020B0502040504020204" pitchFamily="34" charset="0"/>
            </a:endParaRP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A901FC44-DBB3-3A68-E1A3-B6470C884924}"/>
              </a:ext>
            </a:extLst>
          </p:cNvPr>
          <p:cNvGraphicFramePr>
            <a:graphicFrameLocks noGrp="1"/>
          </p:cNvGraphicFramePr>
          <p:nvPr/>
        </p:nvGraphicFramePr>
        <p:xfrm>
          <a:off x="2050587" y="2873149"/>
          <a:ext cx="2262082" cy="1483112"/>
        </p:xfrm>
        <a:graphic>
          <a:graphicData uri="http://schemas.openxmlformats.org/drawingml/2006/table">
            <a:tbl>
              <a:tblPr firstRow="1" bandRow="1"/>
              <a:tblGrid>
                <a:gridCol w="226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311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EVENTOS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Crear calendario de todos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los eventos FIAB</a:t>
                      </a: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1152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Sumar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calendario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US" sz="12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eventos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152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 </a:t>
                      </a:r>
                      <a:r>
                        <a:rPr lang="en-US" sz="12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Bolsas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Miembros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y partners</a:t>
                      </a: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83064043-8B05-22F3-A945-49D3A4DE1955}"/>
              </a:ext>
            </a:extLst>
          </p:cNvPr>
          <p:cNvGrpSpPr/>
          <p:nvPr/>
        </p:nvGrpSpPr>
        <p:grpSpPr>
          <a:xfrm>
            <a:off x="4472695" y="2308192"/>
            <a:ext cx="757238" cy="757238"/>
            <a:chOff x="4622123" y="2194661"/>
            <a:chExt cx="757238" cy="757238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4FA65D9-4DCC-A520-3AF1-539ECEDBA2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22123" y="2194661"/>
              <a:ext cx="757238" cy="757238"/>
            </a:xfrm>
            <a:custGeom>
              <a:avLst/>
              <a:gdLst>
                <a:gd name="T0" fmla="*/ 202 w 202"/>
                <a:gd name="T1" fmla="*/ 101 h 202"/>
                <a:gd name="T2" fmla="*/ 101 w 202"/>
                <a:gd name="T3" fmla="*/ 0 h 202"/>
                <a:gd name="T4" fmla="*/ 0 w 202"/>
                <a:gd name="T5" fmla="*/ 101 h 202"/>
                <a:gd name="T6" fmla="*/ 101 w 202"/>
                <a:gd name="T7" fmla="*/ 202 h 202"/>
                <a:gd name="T8" fmla="*/ 202 w 202"/>
                <a:gd name="T9" fmla="*/ 101 h 202"/>
                <a:gd name="T10" fmla="*/ 40 w 202"/>
                <a:gd name="T11" fmla="*/ 101 h 202"/>
                <a:gd name="T12" fmla="*/ 101 w 202"/>
                <a:gd name="T13" fmla="*/ 40 h 202"/>
                <a:gd name="T14" fmla="*/ 162 w 202"/>
                <a:gd name="T15" fmla="*/ 101 h 202"/>
                <a:gd name="T16" fmla="*/ 101 w 202"/>
                <a:gd name="T17" fmla="*/ 162 h 202"/>
                <a:gd name="T18" fmla="*/ 40 w 202"/>
                <a:gd name="T19" fmla="*/ 1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202" y="101"/>
                  </a:moveTo>
                  <a:cubicBezTo>
                    <a:pt x="202" y="45"/>
                    <a:pt x="157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lose/>
                  <a:moveTo>
                    <a:pt x="40" y="101"/>
                  </a:moveTo>
                  <a:cubicBezTo>
                    <a:pt x="40" y="67"/>
                    <a:pt x="67" y="40"/>
                    <a:pt x="101" y="40"/>
                  </a:cubicBezTo>
                  <a:cubicBezTo>
                    <a:pt x="135" y="40"/>
                    <a:pt x="162" y="67"/>
                    <a:pt x="162" y="101"/>
                  </a:cubicBezTo>
                  <a:cubicBezTo>
                    <a:pt x="162" y="135"/>
                    <a:pt x="135" y="162"/>
                    <a:pt x="101" y="162"/>
                  </a:cubicBezTo>
                  <a:cubicBezTo>
                    <a:pt x="67" y="162"/>
                    <a:pt x="40" y="135"/>
                    <a:pt x="4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3E57F207-9010-5EDF-CC4C-C69D20152F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85623" y="2258161"/>
              <a:ext cx="630238" cy="6302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6C34D30-B5CA-1734-0A5D-24B14121D809}"/>
              </a:ext>
            </a:extLst>
          </p:cNvPr>
          <p:cNvGrpSpPr/>
          <p:nvPr/>
        </p:nvGrpSpPr>
        <p:grpSpPr>
          <a:xfrm>
            <a:off x="4232528" y="3474590"/>
            <a:ext cx="757238" cy="757238"/>
            <a:chOff x="4622123" y="4366361"/>
            <a:chExt cx="757238" cy="757238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F5CDF90-FD75-4AD7-51FA-69A172F737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22123" y="4366361"/>
              <a:ext cx="757238" cy="757238"/>
            </a:xfrm>
            <a:custGeom>
              <a:avLst/>
              <a:gdLst>
                <a:gd name="T0" fmla="*/ 101 w 202"/>
                <a:gd name="T1" fmla="*/ 202 h 202"/>
                <a:gd name="T2" fmla="*/ 202 w 202"/>
                <a:gd name="T3" fmla="*/ 101 h 202"/>
                <a:gd name="T4" fmla="*/ 101 w 202"/>
                <a:gd name="T5" fmla="*/ 0 h 202"/>
                <a:gd name="T6" fmla="*/ 0 w 202"/>
                <a:gd name="T7" fmla="*/ 101 h 202"/>
                <a:gd name="T8" fmla="*/ 101 w 202"/>
                <a:gd name="T9" fmla="*/ 202 h 202"/>
                <a:gd name="T10" fmla="*/ 101 w 202"/>
                <a:gd name="T11" fmla="*/ 40 h 202"/>
                <a:gd name="T12" fmla="*/ 162 w 202"/>
                <a:gd name="T13" fmla="*/ 101 h 202"/>
                <a:gd name="T14" fmla="*/ 101 w 202"/>
                <a:gd name="T15" fmla="*/ 162 h 202"/>
                <a:gd name="T16" fmla="*/ 40 w 202"/>
                <a:gd name="T17" fmla="*/ 101 h 202"/>
                <a:gd name="T18" fmla="*/ 101 w 202"/>
                <a:gd name="T19" fmla="*/ 4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101" y="202"/>
                  </a:moveTo>
                  <a:cubicBezTo>
                    <a:pt x="157" y="202"/>
                    <a:pt x="202" y="157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2"/>
                    <a:pt x="101" y="202"/>
                  </a:cubicBezTo>
                  <a:close/>
                  <a:moveTo>
                    <a:pt x="101" y="40"/>
                  </a:moveTo>
                  <a:cubicBezTo>
                    <a:pt x="135" y="40"/>
                    <a:pt x="162" y="67"/>
                    <a:pt x="162" y="101"/>
                  </a:cubicBezTo>
                  <a:cubicBezTo>
                    <a:pt x="162" y="135"/>
                    <a:pt x="135" y="162"/>
                    <a:pt x="101" y="162"/>
                  </a:cubicBezTo>
                  <a:cubicBezTo>
                    <a:pt x="67" y="162"/>
                    <a:pt x="40" y="135"/>
                    <a:pt x="40" y="101"/>
                  </a:cubicBezTo>
                  <a:cubicBezTo>
                    <a:pt x="40" y="67"/>
                    <a:pt x="67" y="40"/>
                    <a:pt x="10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38E0A4A2-18B0-8FA9-D64C-49AC2E939A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85623" y="4429861"/>
              <a:ext cx="630238" cy="6302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86C5BC3-840E-3BD0-AD10-65719CED0748}"/>
              </a:ext>
            </a:extLst>
          </p:cNvPr>
          <p:cNvGrpSpPr/>
          <p:nvPr/>
        </p:nvGrpSpPr>
        <p:grpSpPr>
          <a:xfrm>
            <a:off x="5562029" y="1716712"/>
            <a:ext cx="757238" cy="757238"/>
            <a:chOff x="6808148" y="2194661"/>
            <a:chExt cx="757238" cy="757238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A7254D6-96EE-57F8-C460-19D6A59A923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08148" y="2194661"/>
              <a:ext cx="757238" cy="757238"/>
            </a:xfrm>
            <a:custGeom>
              <a:avLst/>
              <a:gdLst>
                <a:gd name="T0" fmla="*/ 101 w 202"/>
                <a:gd name="T1" fmla="*/ 0 h 202"/>
                <a:gd name="T2" fmla="*/ 0 w 202"/>
                <a:gd name="T3" fmla="*/ 101 h 202"/>
                <a:gd name="T4" fmla="*/ 101 w 202"/>
                <a:gd name="T5" fmla="*/ 202 h 202"/>
                <a:gd name="T6" fmla="*/ 202 w 202"/>
                <a:gd name="T7" fmla="*/ 101 h 202"/>
                <a:gd name="T8" fmla="*/ 101 w 202"/>
                <a:gd name="T9" fmla="*/ 0 h 202"/>
                <a:gd name="T10" fmla="*/ 101 w 202"/>
                <a:gd name="T11" fmla="*/ 162 h 202"/>
                <a:gd name="T12" fmla="*/ 40 w 202"/>
                <a:gd name="T13" fmla="*/ 101 h 202"/>
                <a:gd name="T14" fmla="*/ 101 w 202"/>
                <a:gd name="T15" fmla="*/ 40 h 202"/>
                <a:gd name="T16" fmla="*/ 163 w 202"/>
                <a:gd name="T17" fmla="*/ 101 h 202"/>
                <a:gd name="T18" fmla="*/ 101 w 202"/>
                <a:gd name="T19" fmla="*/ 16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6"/>
                    <a:pt x="46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62"/>
                  </a:moveTo>
                  <a:cubicBezTo>
                    <a:pt x="68" y="162"/>
                    <a:pt x="40" y="135"/>
                    <a:pt x="40" y="101"/>
                  </a:cubicBezTo>
                  <a:cubicBezTo>
                    <a:pt x="40" y="67"/>
                    <a:pt x="68" y="40"/>
                    <a:pt x="101" y="40"/>
                  </a:cubicBezTo>
                  <a:cubicBezTo>
                    <a:pt x="135" y="40"/>
                    <a:pt x="163" y="67"/>
                    <a:pt x="163" y="101"/>
                  </a:cubicBezTo>
                  <a:cubicBezTo>
                    <a:pt x="163" y="135"/>
                    <a:pt x="135" y="162"/>
                    <a:pt x="101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8C03D185-8D83-DB74-8F55-5E4251456D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71648" y="2258161"/>
              <a:ext cx="630238" cy="6302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308B8A0-B0A4-50B1-2F1A-42A114947EDF}"/>
              </a:ext>
            </a:extLst>
          </p:cNvPr>
          <p:cNvGrpSpPr/>
          <p:nvPr/>
        </p:nvGrpSpPr>
        <p:grpSpPr>
          <a:xfrm>
            <a:off x="6820668" y="2205915"/>
            <a:ext cx="757238" cy="757238"/>
            <a:chOff x="6808148" y="2194661"/>
            <a:chExt cx="757238" cy="757238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82A4E2F-EAC8-4F96-09D0-D79965CC540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08148" y="2194661"/>
              <a:ext cx="757238" cy="757238"/>
            </a:xfrm>
            <a:custGeom>
              <a:avLst/>
              <a:gdLst>
                <a:gd name="T0" fmla="*/ 101 w 202"/>
                <a:gd name="T1" fmla="*/ 0 h 202"/>
                <a:gd name="T2" fmla="*/ 0 w 202"/>
                <a:gd name="T3" fmla="*/ 101 h 202"/>
                <a:gd name="T4" fmla="*/ 101 w 202"/>
                <a:gd name="T5" fmla="*/ 202 h 202"/>
                <a:gd name="T6" fmla="*/ 202 w 202"/>
                <a:gd name="T7" fmla="*/ 101 h 202"/>
                <a:gd name="T8" fmla="*/ 101 w 202"/>
                <a:gd name="T9" fmla="*/ 0 h 202"/>
                <a:gd name="T10" fmla="*/ 101 w 202"/>
                <a:gd name="T11" fmla="*/ 162 h 202"/>
                <a:gd name="T12" fmla="*/ 40 w 202"/>
                <a:gd name="T13" fmla="*/ 101 h 202"/>
                <a:gd name="T14" fmla="*/ 101 w 202"/>
                <a:gd name="T15" fmla="*/ 40 h 202"/>
                <a:gd name="T16" fmla="*/ 163 w 202"/>
                <a:gd name="T17" fmla="*/ 101 h 202"/>
                <a:gd name="T18" fmla="*/ 101 w 202"/>
                <a:gd name="T19" fmla="*/ 16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6"/>
                    <a:pt x="46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62"/>
                  </a:moveTo>
                  <a:cubicBezTo>
                    <a:pt x="68" y="162"/>
                    <a:pt x="40" y="135"/>
                    <a:pt x="40" y="101"/>
                  </a:cubicBezTo>
                  <a:cubicBezTo>
                    <a:pt x="40" y="67"/>
                    <a:pt x="68" y="40"/>
                    <a:pt x="101" y="40"/>
                  </a:cubicBezTo>
                  <a:cubicBezTo>
                    <a:pt x="135" y="40"/>
                    <a:pt x="163" y="67"/>
                    <a:pt x="163" y="101"/>
                  </a:cubicBezTo>
                  <a:cubicBezTo>
                    <a:pt x="163" y="135"/>
                    <a:pt x="135" y="162"/>
                    <a:pt x="101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11715B96-6F27-2CB1-3BCE-DFFC3ACF0E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71648" y="2258161"/>
              <a:ext cx="630238" cy="6302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3411CCA-E6F0-7603-1270-2C682A10FC96}"/>
              </a:ext>
            </a:extLst>
          </p:cNvPr>
          <p:cNvGrpSpPr/>
          <p:nvPr/>
        </p:nvGrpSpPr>
        <p:grpSpPr>
          <a:xfrm>
            <a:off x="7242553" y="3429000"/>
            <a:ext cx="757238" cy="757238"/>
            <a:chOff x="6808148" y="2194661"/>
            <a:chExt cx="757238" cy="757238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354ECD7-7026-C7AC-7DA8-CADE4628916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08148" y="2194661"/>
              <a:ext cx="757238" cy="757238"/>
            </a:xfrm>
            <a:custGeom>
              <a:avLst/>
              <a:gdLst>
                <a:gd name="T0" fmla="*/ 101 w 202"/>
                <a:gd name="T1" fmla="*/ 0 h 202"/>
                <a:gd name="T2" fmla="*/ 0 w 202"/>
                <a:gd name="T3" fmla="*/ 101 h 202"/>
                <a:gd name="T4" fmla="*/ 101 w 202"/>
                <a:gd name="T5" fmla="*/ 202 h 202"/>
                <a:gd name="T6" fmla="*/ 202 w 202"/>
                <a:gd name="T7" fmla="*/ 101 h 202"/>
                <a:gd name="T8" fmla="*/ 101 w 202"/>
                <a:gd name="T9" fmla="*/ 0 h 202"/>
                <a:gd name="T10" fmla="*/ 101 w 202"/>
                <a:gd name="T11" fmla="*/ 162 h 202"/>
                <a:gd name="T12" fmla="*/ 40 w 202"/>
                <a:gd name="T13" fmla="*/ 101 h 202"/>
                <a:gd name="T14" fmla="*/ 101 w 202"/>
                <a:gd name="T15" fmla="*/ 40 h 202"/>
                <a:gd name="T16" fmla="*/ 163 w 202"/>
                <a:gd name="T17" fmla="*/ 101 h 202"/>
                <a:gd name="T18" fmla="*/ 101 w 202"/>
                <a:gd name="T19" fmla="*/ 16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6"/>
                    <a:pt x="46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62"/>
                  </a:moveTo>
                  <a:cubicBezTo>
                    <a:pt x="68" y="162"/>
                    <a:pt x="40" y="135"/>
                    <a:pt x="40" y="101"/>
                  </a:cubicBezTo>
                  <a:cubicBezTo>
                    <a:pt x="40" y="67"/>
                    <a:pt x="68" y="40"/>
                    <a:pt x="101" y="40"/>
                  </a:cubicBezTo>
                  <a:cubicBezTo>
                    <a:pt x="135" y="40"/>
                    <a:pt x="163" y="67"/>
                    <a:pt x="163" y="101"/>
                  </a:cubicBezTo>
                  <a:cubicBezTo>
                    <a:pt x="163" y="135"/>
                    <a:pt x="135" y="162"/>
                    <a:pt x="101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A7DA3100-061D-5211-4FA9-597DBD57B1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71648" y="2258161"/>
              <a:ext cx="630238" cy="6302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77FF86B-87AB-B5A0-45C3-7CA1355FA2B5}"/>
              </a:ext>
            </a:extLst>
          </p:cNvPr>
          <p:cNvGrpSpPr/>
          <p:nvPr/>
        </p:nvGrpSpPr>
        <p:grpSpPr>
          <a:xfrm>
            <a:off x="6442049" y="4579085"/>
            <a:ext cx="757238" cy="757238"/>
            <a:chOff x="6808148" y="2194661"/>
            <a:chExt cx="757238" cy="757238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33ADE58A-3E44-FC62-6EC9-6E9E7BD6B2C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08148" y="2194661"/>
              <a:ext cx="757238" cy="757238"/>
            </a:xfrm>
            <a:custGeom>
              <a:avLst/>
              <a:gdLst>
                <a:gd name="T0" fmla="*/ 101 w 202"/>
                <a:gd name="T1" fmla="*/ 0 h 202"/>
                <a:gd name="T2" fmla="*/ 0 w 202"/>
                <a:gd name="T3" fmla="*/ 101 h 202"/>
                <a:gd name="T4" fmla="*/ 101 w 202"/>
                <a:gd name="T5" fmla="*/ 202 h 202"/>
                <a:gd name="T6" fmla="*/ 202 w 202"/>
                <a:gd name="T7" fmla="*/ 101 h 202"/>
                <a:gd name="T8" fmla="*/ 101 w 202"/>
                <a:gd name="T9" fmla="*/ 0 h 202"/>
                <a:gd name="T10" fmla="*/ 101 w 202"/>
                <a:gd name="T11" fmla="*/ 162 h 202"/>
                <a:gd name="T12" fmla="*/ 40 w 202"/>
                <a:gd name="T13" fmla="*/ 101 h 202"/>
                <a:gd name="T14" fmla="*/ 101 w 202"/>
                <a:gd name="T15" fmla="*/ 40 h 202"/>
                <a:gd name="T16" fmla="*/ 163 w 202"/>
                <a:gd name="T17" fmla="*/ 101 h 202"/>
                <a:gd name="T18" fmla="*/ 101 w 202"/>
                <a:gd name="T19" fmla="*/ 16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6"/>
                    <a:pt x="46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62"/>
                  </a:moveTo>
                  <a:cubicBezTo>
                    <a:pt x="68" y="162"/>
                    <a:pt x="40" y="135"/>
                    <a:pt x="40" y="101"/>
                  </a:cubicBezTo>
                  <a:cubicBezTo>
                    <a:pt x="40" y="67"/>
                    <a:pt x="68" y="40"/>
                    <a:pt x="101" y="40"/>
                  </a:cubicBezTo>
                  <a:cubicBezTo>
                    <a:pt x="135" y="40"/>
                    <a:pt x="163" y="67"/>
                    <a:pt x="163" y="101"/>
                  </a:cubicBezTo>
                  <a:cubicBezTo>
                    <a:pt x="163" y="135"/>
                    <a:pt x="135" y="162"/>
                    <a:pt x="101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C258A692-CCD2-FEF1-8149-E39685E3A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71648" y="2258161"/>
              <a:ext cx="630238" cy="6302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21E9845E-E2EE-5139-9978-1513FD94F6EF}"/>
              </a:ext>
            </a:extLst>
          </p:cNvPr>
          <p:cNvGraphicFramePr>
            <a:graphicFrameLocks noGrp="1"/>
          </p:cNvGraphicFramePr>
          <p:nvPr/>
        </p:nvGraphicFramePr>
        <p:xfrm>
          <a:off x="5868006" y="5420609"/>
          <a:ext cx="2131785" cy="1100710"/>
        </p:xfrm>
        <a:graphic>
          <a:graphicData uri="http://schemas.openxmlformats.org/drawingml/2006/table">
            <a:tbl>
              <a:tblPr firstRow="1" bandRow="1"/>
              <a:tblGrid>
                <a:gridCol w="213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599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WEBSITE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Analizar la web de FIAB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 estudiar posibles mejoras y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aumento de contenidos </a:t>
                      </a: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C011AC60-8187-B81A-ACB4-64C4F567BA13}"/>
              </a:ext>
            </a:extLst>
          </p:cNvPr>
          <p:cNvGraphicFramePr>
            <a:graphicFrameLocks noGrp="1"/>
          </p:cNvGraphicFramePr>
          <p:nvPr/>
        </p:nvGraphicFramePr>
        <p:xfrm>
          <a:off x="7908601" y="2135704"/>
          <a:ext cx="2854727" cy="1321690"/>
        </p:xfrm>
        <a:graphic>
          <a:graphicData uri="http://schemas.openxmlformats.org/drawingml/2006/table">
            <a:tbl>
              <a:tblPr firstRow="1" bandRow="1"/>
              <a:tblGrid>
                <a:gridCol w="285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356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IDENTIDAD CORPORATIVA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Fortalecer la marca FIAB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Crear Manual de Identidad Corporativa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Crear línea de piezas que dé continuidad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la marca FIAB en todas las actividades </a:t>
                      </a: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1D9E56FC-FDEC-2677-6C89-BE8AC38DE53F}"/>
              </a:ext>
            </a:extLst>
          </p:cNvPr>
          <p:cNvGraphicFramePr>
            <a:graphicFrameLocks noGrp="1"/>
          </p:cNvGraphicFramePr>
          <p:nvPr/>
        </p:nvGraphicFramePr>
        <p:xfrm>
          <a:off x="2421586" y="4722468"/>
          <a:ext cx="2420648" cy="1100710"/>
        </p:xfrm>
        <a:graphic>
          <a:graphicData uri="http://schemas.openxmlformats.org/drawingml/2006/table">
            <a:tbl>
              <a:tblPr firstRow="1" bandRow="1"/>
              <a:tblGrid>
                <a:gridCol w="242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34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BOLETÍN MENSUAL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Preparar un Boletín (</a:t>
                      </a:r>
                      <a:r>
                        <a:rPr lang="es-ES" sz="12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Newsletter</a:t>
                      </a: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trimestral con temas de interés para </a:t>
                      </a: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las Bolsas Miembros </a:t>
                      </a: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" name="Imagen 32">
            <a:extLst>
              <a:ext uri="{FF2B5EF4-FFF2-40B4-BE49-F238E27FC236}">
                <a16:creationId xmlns:a16="http://schemas.microsoft.com/office/drawing/2014/main" id="{181DD6F6-F790-1047-D5FC-E6110B9CD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C1D838B8-4F99-F5EB-5673-40EB40412C2A}"/>
              </a:ext>
            </a:extLst>
          </p:cNvPr>
          <p:cNvGraphicFramePr>
            <a:graphicFrameLocks noGrp="1"/>
          </p:cNvGraphicFramePr>
          <p:nvPr/>
        </p:nvGraphicFramePr>
        <p:xfrm>
          <a:off x="6195433" y="865391"/>
          <a:ext cx="2729824" cy="1037702"/>
        </p:xfrm>
        <a:graphic>
          <a:graphicData uri="http://schemas.openxmlformats.org/drawingml/2006/table">
            <a:tbl>
              <a:tblPr firstRow="1" bandRow="1"/>
              <a:tblGrid>
                <a:gridCol w="272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770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s-ES" sz="1200" b="1" spc="0" baseline="0" dirty="0">
                          <a:solidFill>
                            <a:schemeClr val="tx2"/>
                          </a:solidFill>
                        </a:rPr>
                        <a:t>NARRATIVA</a:t>
                      </a:r>
                      <a:endParaRPr lang="pl-PL" sz="1200" b="1" spc="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115200" marR="0" lvl="0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Crear narrativa y mensajes FIAB para poder utilizarse a través de todos los canales </a:t>
                      </a: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127445" marB="1274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76EA441B-6C3A-2052-0E2A-438DFDBE6E58}"/>
              </a:ext>
            </a:extLst>
          </p:cNvPr>
          <p:cNvGrpSpPr/>
          <p:nvPr/>
        </p:nvGrpSpPr>
        <p:grpSpPr>
          <a:xfrm>
            <a:off x="4926266" y="4571419"/>
            <a:ext cx="757238" cy="757238"/>
            <a:chOff x="4622123" y="4366361"/>
            <a:chExt cx="757238" cy="757238"/>
          </a:xfrm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176AF149-1241-3B6F-2274-4A844CED5F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22123" y="4366361"/>
              <a:ext cx="757238" cy="757238"/>
            </a:xfrm>
            <a:custGeom>
              <a:avLst/>
              <a:gdLst>
                <a:gd name="T0" fmla="*/ 101 w 202"/>
                <a:gd name="T1" fmla="*/ 202 h 202"/>
                <a:gd name="T2" fmla="*/ 202 w 202"/>
                <a:gd name="T3" fmla="*/ 101 h 202"/>
                <a:gd name="T4" fmla="*/ 101 w 202"/>
                <a:gd name="T5" fmla="*/ 0 h 202"/>
                <a:gd name="T6" fmla="*/ 0 w 202"/>
                <a:gd name="T7" fmla="*/ 101 h 202"/>
                <a:gd name="T8" fmla="*/ 101 w 202"/>
                <a:gd name="T9" fmla="*/ 202 h 202"/>
                <a:gd name="T10" fmla="*/ 101 w 202"/>
                <a:gd name="T11" fmla="*/ 40 h 202"/>
                <a:gd name="T12" fmla="*/ 162 w 202"/>
                <a:gd name="T13" fmla="*/ 101 h 202"/>
                <a:gd name="T14" fmla="*/ 101 w 202"/>
                <a:gd name="T15" fmla="*/ 162 h 202"/>
                <a:gd name="T16" fmla="*/ 40 w 202"/>
                <a:gd name="T17" fmla="*/ 101 h 202"/>
                <a:gd name="T18" fmla="*/ 101 w 202"/>
                <a:gd name="T19" fmla="*/ 4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2">
                  <a:moveTo>
                    <a:pt x="101" y="202"/>
                  </a:moveTo>
                  <a:cubicBezTo>
                    <a:pt x="157" y="202"/>
                    <a:pt x="202" y="157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2"/>
                    <a:pt x="101" y="202"/>
                  </a:cubicBezTo>
                  <a:close/>
                  <a:moveTo>
                    <a:pt x="101" y="40"/>
                  </a:moveTo>
                  <a:cubicBezTo>
                    <a:pt x="135" y="40"/>
                    <a:pt x="162" y="67"/>
                    <a:pt x="162" y="101"/>
                  </a:cubicBezTo>
                  <a:cubicBezTo>
                    <a:pt x="162" y="135"/>
                    <a:pt x="135" y="162"/>
                    <a:pt x="101" y="162"/>
                  </a:cubicBezTo>
                  <a:cubicBezTo>
                    <a:pt x="67" y="162"/>
                    <a:pt x="40" y="135"/>
                    <a:pt x="40" y="101"/>
                  </a:cubicBezTo>
                  <a:cubicBezTo>
                    <a:pt x="40" y="67"/>
                    <a:pt x="67" y="40"/>
                    <a:pt x="10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56C9168B-7B9F-23CE-391F-600E0B0444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85623" y="4429861"/>
              <a:ext cx="630238" cy="6302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1" tIns="45720" rIns="91441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oto Sans" panose="020B0502040504020204" pitchFamily="34" charset="0"/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E62BC87-587E-9654-9E45-DBA128D7C3D3}"/>
              </a:ext>
            </a:extLst>
          </p:cNvPr>
          <p:cNvSpPr txBox="1"/>
          <p:nvPr/>
        </p:nvSpPr>
        <p:spPr>
          <a:xfrm>
            <a:off x="5068249" y="3230672"/>
            <a:ext cx="2069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Comunicación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360º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703698-27A8-43FC-3E55-8E553ACF3FE5}"/>
              </a:ext>
            </a:extLst>
          </p:cNvPr>
          <p:cNvSpPr txBox="1"/>
          <p:nvPr/>
        </p:nvSpPr>
        <p:spPr>
          <a:xfrm>
            <a:off x="5708622" y="1856069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EB6F18-DF3F-120A-40DF-C90C6D730E81}"/>
              </a:ext>
            </a:extLst>
          </p:cNvPr>
          <p:cNvSpPr txBox="1"/>
          <p:nvPr/>
        </p:nvSpPr>
        <p:spPr>
          <a:xfrm>
            <a:off x="5055836" y="4689598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5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1CCA5D-3899-E477-D9D0-C7725F01558B}"/>
              </a:ext>
            </a:extLst>
          </p:cNvPr>
          <p:cNvSpPr txBox="1"/>
          <p:nvPr/>
        </p:nvSpPr>
        <p:spPr>
          <a:xfrm>
            <a:off x="6577262" y="4726871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4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7D4EEC-6B4F-7724-3C57-6877D0CCA433}"/>
              </a:ext>
            </a:extLst>
          </p:cNvPr>
          <p:cNvSpPr txBox="1"/>
          <p:nvPr/>
        </p:nvSpPr>
        <p:spPr>
          <a:xfrm>
            <a:off x="7393409" y="3556693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3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79B76C6-586C-0FC9-956C-A3D765A0DF10}"/>
              </a:ext>
            </a:extLst>
          </p:cNvPr>
          <p:cNvSpPr txBox="1"/>
          <p:nvPr/>
        </p:nvSpPr>
        <p:spPr>
          <a:xfrm>
            <a:off x="6953253" y="2346439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2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5F397E6-6E6A-52D5-85E9-7344A43B4CB7}"/>
              </a:ext>
            </a:extLst>
          </p:cNvPr>
          <p:cNvSpPr txBox="1"/>
          <p:nvPr/>
        </p:nvSpPr>
        <p:spPr>
          <a:xfrm>
            <a:off x="4602265" y="2455636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7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47BE36D-2C1C-40C2-EC4F-C63387C7B009}"/>
              </a:ext>
            </a:extLst>
          </p:cNvPr>
          <p:cNvSpPr txBox="1"/>
          <p:nvPr/>
        </p:nvSpPr>
        <p:spPr>
          <a:xfrm>
            <a:off x="4379293" y="3600004"/>
            <a:ext cx="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Open Sans"/>
                <a:cs typeface="Open Sans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90769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8138" y="2728859"/>
            <a:ext cx="607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200" i="1" dirty="0">
                <a:solidFill>
                  <a:schemeClr val="accent1">
                    <a:lumMod val="75000"/>
                  </a:schemeClr>
                </a:solidFill>
              </a:rPr>
              <a:t>Muchas gracias</a:t>
            </a:r>
          </a:p>
        </p:txBody>
      </p:sp>
      <p:pic>
        <p:nvPicPr>
          <p:cNvPr id="4" name="Google Shape;196;p11">
            <a:extLst>
              <a:ext uri="{FF2B5EF4-FFF2-40B4-BE49-F238E27FC236}">
                <a16:creationId xmlns:a16="http://schemas.microsoft.com/office/drawing/2014/main" id="{530462CF-1CC6-BAAC-84FF-4AE3DB8576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8954" y="5712032"/>
            <a:ext cx="1299261" cy="77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68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Números de cotización bursátil en una pantalla digital">
            <a:extLst>
              <a:ext uri="{FF2B5EF4-FFF2-40B4-BE49-F238E27FC236}">
                <a16:creationId xmlns:a16="http://schemas.microsoft.com/office/drawing/2014/main" id="{DE9B218E-655A-5513-F588-242A7DEA7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0" r="3968" b="1"/>
          <a:stretch/>
        </p:blipFill>
        <p:spPr>
          <a:xfrm>
            <a:off x="609600" y="1481329"/>
            <a:ext cx="5384800" cy="4525963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A0D1D72-A202-B4A2-F6C8-27AA03341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1" r="-2" b="-2"/>
          <a:stretch/>
        </p:blipFill>
        <p:spPr>
          <a:xfrm>
            <a:off x="6197600" y="1481329"/>
            <a:ext cx="5384800" cy="4525963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E7BCDC-F10F-2B85-E592-3C8A87BF908D}"/>
              </a:ext>
            </a:extLst>
          </p:cNvPr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Año de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06142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vión volando en el cielo&#10;&#10;Descripción generada automáticamente">
            <a:extLst>
              <a:ext uri="{FF2B5EF4-FFF2-40B4-BE49-F238E27FC236}">
                <a16:creationId xmlns:a16="http://schemas.microsoft.com/office/drawing/2014/main" id="{83F15C15-A3ED-84AB-B807-CFEF6E3B9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0614E9-50B2-0618-8BC6-15D0831E2E79}"/>
              </a:ext>
            </a:extLst>
          </p:cNvPr>
          <p:cNvSpPr txBox="1"/>
          <p:nvPr/>
        </p:nvSpPr>
        <p:spPr>
          <a:xfrm>
            <a:off x="571274" y="2509284"/>
            <a:ext cx="6767736" cy="2486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4800" b="1" u="sng" cap="all" dirty="0">
              <a:ln w="3175" cmpd="sng">
                <a:noFill/>
              </a:ln>
              <a:highlight>
                <a:srgbClr val="021A3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uadroTexto 4">
            <a:extLst>
              <a:ext uri="{FF2B5EF4-FFF2-40B4-BE49-F238E27FC236}">
                <a16:creationId xmlns:a16="http://schemas.microsoft.com/office/drawing/2014/main" id="{A9432768-EEC5-C5AD-EBDB-321D0576F0CF}"/>
              </a:ext>
            </a:extLst>
          </p:cNvPr>
          <p:cNvGraphicFramePr/>
          <p:nvPr/>
        </p:nvGraphicFramePr>
        <p:xfrm>
          <a:off x="1311965" y="3313043"/>
          <a:ext cx="846417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3498-19BF-9319-E315-988E4C542982}"/>
              </a:ext>
            </a:extLst>
          </p:cNvPr>
          <p:cNvSpPr>
            <a:spLocks/>
          </p:cNvSpPr>
          <p:nvPr/>
        </p:nvSpPr>
        <p:spPr>
          <a:xfrm>
            <a:off x="9184151" y="5854692"/>
            <a:ext cx="739847" cy="35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393192">
              <a:spcAft>
                <a:spcPts val="516"/>
              </a:spcAft>
            </a:pPr>
            <a:fld id="{6D22F896-40B5-4ADD-8801-0D06FADFA095}" type="slidenum">
              <a:rPr lang="en-US" sz="1376" kern="1200">
                <a:solidFill>
                  <a:srgbClr val="555555"/>
                </a:solidFill>
                <a:latin typeface="Century Gothic" panose="020B0502020202020204"/>
                <a:ea typeface="+mn-ea"/>
                <a:cs typeface="+mn-cs"/>
              </a:rPr>
              <a:pPr defTabSz="393192">
                <a:spcAft>
                  <a:spcPts val="516"/>
                </a:spcAft>
              </a:pPr>
              <a:t>4</a:t>
            </a:fld>
            <a:endParaRPr lang="en-US" sz="1600">
              <a:solidFill>
                <a:srgbClr val="FFFFFF"/>
              </a:solidFill>
              <a:latin typeface="Century Gothic" panose="020B0502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01A268-C9AC-A966-78D8-8E22E0EB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407963"/>
            <a:ext cx="10663311" cy="52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67B850A-6C93-067A-686D-FDC568D15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3" b="16243"/>
          <a:stretch/>
        </p:blipFill>
        <p:spPr>
          <a:xfrm>
            <a:off x="609600" y="1481329"/>
            <a:ext cx="10972800" cy="4525963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1D7734B-60AD-A0ED-E697-4F852E7C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6070"/>
          </a:xfrm>
        </p:spPr>
        <p:txBody>
          <a:bodyPr>
            <a:normAutofit fontScale="90000"/>
          </a:bodyPr>
          <a:lstStyle/>
          <a:p>
            <a:r>
              <a:rPr lang="en-US" dirty="0"/>
              <a:t>S&amp;P vs </a:t>
            </a:r>
            <a:r>
              <a:rPr lang="en-US" dirty="0" err="1"/>
              <a:t>Emergentes</a:t>
            </a:r>
            <a:endParaRPr lang="en-US" dirty="0"/>
          </a:p>
        </p:txBody>
      </p:sp>
      <p:sp>
        <p:nvSpPr>
          <p:cNvPr id="3" name="Marcador de número de diapositiva 2" hidden="1">
            <a:extLst>
              <a:ext uri="{FF2B5EF4-FFF2-40B4-BE49-F238E27FC236}">
                <a16:creationId xmlns:a16="http://schemas.microsoft.com/office/drawing/2014/main" id="{C2F381DA-8D12-9C33-6AFC-703A3432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6D22F896-40B5-4ADD-8801-0D06FADFA095}" type="slidenum">
              <a:rPr lang="en-US"/>
              <a:pPr defTabSz="4572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0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117000-3737-1383-7096-2A306862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6040661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16E0811-DAFC-D285-5829-1397BBE9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7139" y="6400357"/>
            <a:ext cx="1142245" cy="416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D22F896-40B5-4ADD-8801-0D06FADFA095}" type="slidenum">
              <a:rPr lang="en-US" sz="18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0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BAA2E4-E0C1-94DE-22B1-2EFFDACDC643}"/>
              </a:ext>
            </a:extLst>
          </p:cNvPr>
          <p:cNvSpPr txBox="1"/>
          <p:nvPr/>
        </p:nvSpPr>
        <p:spPr>
          <a:xfrm>
            <a:off x="1005840" y="1346006"/>
            <a:ext cx="10180320" cy="405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Busca identificar y conocer el interés de los distintos </a:t>
            </a:r>
            <a:r>
              <a:rPr lang="es-ES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stakeholders</a:t>
            </a: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por realizar la migración a la liquidación a t+1; así como los impactos normativos, operativos, técnicos y de inversión en las que estarían involucrados dichas entidades. </a:t>
            </a:r>
            <a:endParaRPr lang="es-PA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Monitorear activamente la evolución de los distintos miembros de la FIAB y ACSDA sobre sus avances en la migración a la liquidación en el T+1.</a:t>
            </a:r>
            <a:endParaRPr lang="es-P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trabajo:</a:t>
            </a:r>
            <a:endParaRPr lang="es-PA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T + 1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Tokenización</a:t>
            </a: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activos financieros</a:t>
            </a:r>
            <a:endParaRPr lang="es-P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s-ES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el mercado de capitales</a:t>
            </a:r>
            <a:endParaRPr lang="es-P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E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	IA para análisis de data y machine </a:t>
            </a:r>
            <a:r>
              <a:rPr lang="es-ES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es-P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75227" y="355537"/>
            <a:ext cx="850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Post-Negociación - Compensación y liquidación transfronteriza</a:t>
            </a:r>
            <a:endParaRPr lang="es-AR" sz="2400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C40BFE-E975-DFFA-47AD-A2E8FE715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D9E4BF-3A1C-F9C0-1A76-56CAAF5A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93" b="27898"/>
          <a:stretch/>
        </p:blipFill>
        <p:spPr>
          <a:xfrm>
            <a:off x="9950111" y="657816"/>
            <a:ext cx="1978318" cy="7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BAA2E4-E0C1-94DE-22B1-2EFFDACDC643}"/>
              </a:ext>
            </a:extLst>
          </p:cNvPr>
          <p:cNvSpPr txBox="1"/>
          <p:nvPr/>
        </p:nvSpPr>
        <p:spPr>
          <a:xfrm>
            <a:off x="1005840" y="1555866"/>
            <a:ext cx="10180320" cy="1907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  <a:endParaRPr lang="es-ES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kern="100" dirty="0">
                <a:cs typeface="Times New Roman" panose="02020603050405020304" pitchFamily="18" charset="0"/>
              </a:rPr>
              <a:t>Identificar oportunidades en productos y servicios de valor agregado.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cs typeface="Times New Roman" panose="02020603050405020304" pitchFamily="18" charset="0"/>
              </a:rPr>
              <a:t>Analizar ecosistemas y con ello la identificación de otros productos o servicios complementarios.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cs typeface="Times New Roman" panose="02020603050405020304" pitchFamily="18" charset="0"/>
              </a:rPr>
              <a:t>Definir recomendaciones y factores críticos de éxito de determinados productos.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cs typeface="Times New Roman" panose="02020603050405020304" pitchFamily="18" charset="0"/>
              </a:rPr>
              <a:t>Definir niveles o rangos referenciales de inversión. </a:t>
            </a:r>
            <a:endParaRPr lang="es-PA" kern="100" dirty="0">
              <a:cs typeface="Times New Roman" panose="02020603050405020304" pitchFamily="18" charset="0"/>
            </a:endParaRPr>
          </a:p>
        </p:txBody>
      </p:sp>
      <p:sp>
        <p:nvSpPr>
          <p:cNvPr id="6" name="TextBox 280">
            <a:extLst>
              <a:ext uri="{FF2B5EF4-FFF2-40B4-BE49-F238E27FC236}">
                <a16:creationId xmlns:a16="http://schemas.microsoft.com/office/drawing/2014/main" id="{A834394A-0DF2-6D2F-1306-D290B96B7780}"/>
              </a:ext>
            </a:extLst>
          </p:cNvPr>
          <p:cNvSpPr txBox="1"/>
          <p:nvPr/>
        </p:nvSpPr>
        <p:spPr>
          <a:xfrm>
            <a:off x="375227" y="355537"/>
            <a:ext cx="850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Post-Negociación – Servicios de valor agregado</a:t>
            </a:r>
            <a:endParaRPr lang="es-AR" sz="2400" b="1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C4BEFF-FAE6-9EF9-1AB6-5F2481F8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54" y="5712032"/>
            <a:ext cx="1299261" cy="7769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AD25B-5C34-CBC0-53FC-6222EE12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93" b="27898"/>
          <a:stretch/>
        </p:blipFill>
        <p:spPr>
          <a:xfrm>
            <a:off x="8866898" y="1413362"/>
            <a:ext cx="1978318" cy="7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/>
        </p:nvSpPr>
        <p:spPr>
          <a:xfrm>
            <a:off x="1005840" y="1555866"/>
            <a:ext cx="10180200" cy="386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1798F"/>
                </a:solidFill>
                <a:latin typeface="Calibri"/>
                <a:ea typeface="Calibri"/>
                <a:cs typeface="Calibri"/>
                <a:sym typeface="Calibri"/>
              </a:rPr>
              <a:t>Objetivos:</a:t>
            </a:r>
            <a:endParaRPr sz="1800" b="1" dirty="0">
              <a:solidFill>
                <a:srgbClr val="2179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 tecnologías emergentes con alto impacto disruptivo en nuestra industria.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oportunidades y riesgos asociadas a esas tecnologías y capacitarnos en ellas.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el compartir conocimiento entre los participantes sobre casos reales de aplicación en nuestras Bolsas.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 en colaboración con otros grupos de trabajos del Subcomité aportando conocimiento sobre tecnología.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1798F"/>
                </a:solidFill>
                <a:latin typeface="Calibri"/>
                <a:ea typeface="Calibri"/>
                <a:cs typeface="Calibri"/>
                <a:sym typeface="Calibri"/>
              </a:rPr>
              <a:t>Plan de trabajo:</a:t>
            </a:r>
            <a:endParaRPr sz="1800" dirty="0">
              <a:solidFill>
                <a:srgbClr val="2179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 2024 en temas de Inteligencia Artificial y el impacto en nuestra industria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charlas niveladoras de conocimiento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del hackathon 2024 sobre IA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375227" y="355537"/>
            <a:ext cx="85023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1798F"/>
                </a:solidFill>
                <a:latin typeface="Calibri"/>
                <a:ea typeface="Calibri"/>
                <a:cs typeface="Calibri"/>
                <a:sym typeface="Calibri"/>
              </a:rPr>
              <a:t>Tecnologías Disruptivas </a:t>
            </a:r>
            <a:endParaRPr sz="2400" b="1" i="1" dirty="0">
              <a:solidFill>
                <a:srgbClr val="2179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8954" y="5712032"/>
            <a:ext cx="1299261" cy="77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2279</TotalTime>
  <Words>1047</Words>
  <Application>Microsoft Office PowerPoint</Application>
  <PresentationFormat>Panorámica</PresentationFormat>
  <Paragraphs>159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MS Mincho</vt:lpstr>
      <vt:lpstr>Arial</vt:lpstr>
      <vt:lpstr>Calibri</vt:lpstr>
      <vt:lpstr>Century Gothic</vt:lpstr>
      <vt:lpstr>Courier New</vt:lpstr>
      <vt:lpstr>Noto Sans</vt:lpstr>
      <vt:lpstr>Open Sans</vt:lpstr>
      <vt:lpstr>Times New Roman</vt:lpstr>
      <vt:lpstr>Verdana</vt:lpstr>
      <vt:lpstr>Wingdings 2</vt:lpstr>
      <vt:lpstr>Wingdings 3</vt:lpstr>
      <vt:lpstr>Concurrencia</vt:lpstr>
      <vt:lpstr>Informe de gestión</vt:lpstr>
      <vt:lpstr>Presentación de PowerPoint</vt:lpstr>
      <vt:lpstr>Presentación de PowerPoint</vt:lpstr>
      <vt:lpstr>Presentación de PowerPoint</vt:lpstr>
      <vt:lpstr>S&amp;P vs Emergentes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Económico Financiera de la FIAB al 30 de junio de 2016</dc:title>
  <dc:creator>Silvia Soiza</dc:creator>
  <cp:lastModifiedBy>Claudio Zuchovicki</cp:lastModifiedBy>
  <cp:revision>150</cp:revision>
  <cp:lastPrinted>2016-09-02T17:59:22Z</cp:lastPrinted>
  <dcterms:created xsi:type="dcterms:W3CDTF">2016-07-15T13:57:04Z</dcterms:created>
  <dcterms:modified xsi:type="dcterms:W3CDTF">2024-03-12T14:49:58Z</dcterms:modified>
</cp:coreProperties>
</file>